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emf" ContentType="image/x-emf"/>
  <Default Extension="vml" ContentType="application/vnd.openxmlformats-officedocument.vmlDrawing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embeddings/oleObject1.bin" ContentType="application/vnd.openxmlformats-officedocument.oleObject"/>
  <Override PartName="/ppt/embeddings/oleObject2.bin" ContentType="application/vnd.openxmlformats-officedocument.oleObject"/>
  <Override PartName="/ppt/embeddings/oleObject3.bin" ContentType="application/vnd.openxmlformats-officedocument.oleObject"/>
  <Override PartName="/ppt/embeddings/oleObject4.bin" ContentType="application/vnd.openxmlformats-officedocument.oleObject"/>
  <Override PartName="/ppt/embeddings/oleObject5.bin" ContentType="application/vnd.openxmlformats-officedocument.oleObject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38404800" cy="32918400"/>
  <p:notesSz cx="6858000" cy="9144000"/>
  <p:defaultTextStyle>
    <a:defPPr>
      <a:defRPr lang="en-US"/>
    </a:defPPr>
    <a:lvl1pPr marL="0" algn="l" defTabSz="4075572" rtl="0" eaLnBrk="1" latinLnBrk="0" hangingPunct="1">
      <a:defRPr sz="8000" kern="1200">
        <a:solidFill>
          <a:schemeClr val="tx1"/>
        </a:solidFill>
        <a:latin typeface="+mn-lt"/>
        <a:ea typeface="+mn-ea"/>
        <a:cs typeface="+mn-cs"/>
      </a:defRPr>
    </a:lvl1pPr>
    <a:lvl2pPr marL="2037786" algn="l" defTabSz="4075572" rtl="0" eaLnBrk="1" latinLnBrk="0" hangingPunct="1">
      <a:defRPr sz="8000" kern="1200">
        <a:solidFill>
          <a:schemeClr val="tx1"/>
        </a:solidFill>
        <a:latin typeface="+mn-lt"/>
        <a:ea typeface="+mn-ea"/>
        <a:cs typeface="+mn-cs"/>
      </a:defRPr>
    </a:lvl2pPr>
    <a:lvl3pPr marL="4075572" algn="l" defTabSz="4075572" rtl="0" eaLnBrk="1" latinLnBrk="0" hangingPunct="1">
      <a:defRPr sz="8000" kern="1200">
        <a:solidFill>
          <a:schemeClr val="tx1"/>
        </a:solidFill>
        <a:latin typeface="+mn-lt"/>
        <a:ea typeface="+mn-ea"/>
        <a:cs typeface="+mn-cs"/>
      </a:defRPr>
    </a:lvl3pPr>
    <a:lvl4pPr marL="6113358" algn="l" defTabSz="4075572" rtl="0" eaLnBrk="1" latinLnBrk="0" hangingPunct="1">
      <a:defRPr sz="8000" kern="1200">
        <a:solidFill>
          <a:schemeClr val="tx1"/>
        </a:solidFill>
        <a:latin typeface="+mn-lt"/>
        <a:ea typeface="+mn-ea"/>
        <a:cs typeface="+mn-cs"/>
      </a:defRPr>
    </a:lvl4pPr>
    <a:lvl5pPr marL="8151144" algn="l" defTabSz="4075572" rtl="0" eaLnBrk="1" latinLnBrk="0" hangingPunct="1">
      <a:defRPr sz="8000" kern="1200">
        <a:solidFill>
          <a:schemeClr val="tx1"/>
        </a:solidFill>
        <a:latin typeface="+mn-lt"/>
        <a:ea typeface="+mn-ea"/>
        <a:cs typeface="+mn-cs"/>
      </a:defRPr>
    </a:lvl5pPr>
    <a:lvl6pPr marL="10188931" algn="l" defTabSz="4075572" rtl="0" eaLnBrk="1" latinLnBrk="0" hangingPunct="1">
      <a:defRPr sz="8000" kern="1200">
        <a:solidFill>
          <a:schemeClr val="tx1"/>
        </a:solidFill>
        <a:latin typeface="+mn-lt"/>
        <a:ea typeface="+mn-ea"/>
        <a:cs typeface="+mn-cs"/>
      </a:defRPr>
    </a:lvl6pPr>
    <a:lvl7pPr marL="12226717" algn="l" defTabSz="4075572" rtl="0" eaLnBrk="1" latinLnBrk="0" hangingPunct="1">
      <a:defRPr sz="8000" kern="1200">
        <a:solidFill>
          <a:schemeClr val="tx1"/>
        </a:solidFill>
        <a:latin typeface="+mn-lt"/>
        <a:ea typeface="+mn-ea"/>
        <a:cs typeface="+mn-cs"/>
      </a:defRPr>
    </a:lvl7pPr>
    <a:lvl8pPr marL="14264503" algn="l" defTabSz="4075572" rtl="0" eaLnBrk="1" latinLnBrk="0" hangingPunct="1">
      <a:defRPr sz="8000" kern="1200">
        <a:solidFill>
          <a:schemeClr val="tx1"/>
        </a:solidFill>
        <a:latin typeface="+mn-lt"/>
        <a:ea typeface="+mn-ea"/>
        <a:cs typeface="+mn-cs"/>
      </a:defRPr>
    </a:lvl8pPr>
    <a:lvl9pPr marL="16302289" algn="l" defTabSz="4075572" rtl="0" eaLnBrk="1" latinLnBrk="0" hangingPunct="1">
      <a:defRPr sz="80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30" d="100"/>
          <a:sy n="30" d="100"/>
        </p:scale>
        <p:origin x="-608" y="112"/>
      </p:cViewPr>
      <p:guideLst>
        <p:guide orient="horz" pos="10368"/>
        <p:guide pos="1209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4" Type="http://schemas.openxmlformats.org/officeDocument/2006/relationships/image" Target="../media/image4.emf"/><Relationship Id="rId5" Type="http://schemas.openxmlformats.org/officeDocument/2006/relationships/image" Target="../media/image5.emf"/><Relationship Id="rId1" Type="http://schemas.openxmlformats.org/officeDocument/2006/relationships/image" Target="../media/image1.emf"/><Relationship Id="rId2" Type="http://schemas.openxmlformats.org/officeDocument/2006/relationships/image" Target="../media/image2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880360" y="10226042"/>
            <a:ext cx="32644080" cy="705612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760720" y="18653760"/>
            <a:ext cx="26883360" cy="841248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20377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40755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61133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8151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01889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22267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426450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63022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S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501A00-00F4-4B6B-8516-8EE42E713682}" type="datetimeFigureOut">
              <a:rPr lang="en-SG" smtClean="0"/>
              <a:t>8/4/14</a:t>
            </a:fld>
            <a:endParaRPr lang="en-S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2CBCB2-88DB-4652-A795-8F8B03EDDDC1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10868744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S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501A00-00F4-4B6B-8516-8EE42E713682}" type="datetimeFigureOut">
              <a:rPr lang="en-SG" smtClean="0"/>
              <a:t>8/4/14</a:t>
            </a:fld>
            <a:endParaRPr lang="en-S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2CBCB2-88DB-4652-A795-8F8B03EDDDC1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12894193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7843480" y="1318265"/>
            <a:ext cx="8641080" cy="2808732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20240" y="1318265"/>
            <a:ext cx="25283160" cy="2808732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S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501A00-00F4-4B6B-8516-8EE42E713682}" type="datetimeFigureOut">
              <a:rPr lang="en-SG" smtClean="0"/>
              <a:t>8/4/14</a:t>
            </a:fld>
            <a:endParaRPr lang="en-S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2CBCB2-88DB-4652-A795-8F8B03EDDDC1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26164620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S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501A00-00F4-4B6B-8516-8EE42E713682}" type="datetimeFigureOut">
              <a:rPr lang="en-SG" smtClean="0"/>
              <a:t>8/4/14</a:t>
            </a:fld>
            <a:endParaRPr lang="en-S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2CBCB2-88DB-4652-A795-8F8B03EDDDC1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23229770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33715" y="21153122"/>
            <a:ext cx="32644080" cy="6537960"/>
          </a:xfrm>
        </p:spPr>
        <p:txBody>
          <a:bodyPr anchor="t"/>
          <a:lstStyle>
            <a:lvl1pPr algn="l">
              <a:defRPr sz="17800" b="1" cap="all"/>
            </a:lvl1pPr>
          </a:lstStyle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33715" y="13952225"/>
            <a:ext cx="32644080" cy="7200898"/>
          </a:xfrm>
        </p:spPr>
        <p:txBody>
          <a:bodyPr anchor="b"/>
          <a:lstStyle>
            <a:lvl1pPr marL="0" indent="0">
              <a:buNone/>
              <a:defRPr sz="8900">
                <a:solidFill>
                  <a:schemeClr val="tx1">
                    <a:tint val="75000"/>
                  </a:schemeClr>
                </a:solidFill>
              </a:defRPr>
            </a:lvl1pPr>
            <a:lvl2pPr marL="2037786" indent="0">
              <a:buNone/>
              <a:defRPr sz="8000">
                <a:solidFill>
                  <a:schemeClr val="tx1">
                    <a:tint val="75000"/>
                  </a:schemeClr>
                </a:solidFill>
              </a:defRPr>
            </a:lvl2pPr>
            <a:lvl3pPr marL="4075572" indent="0">
              <a:buNone/>
              <a:defRPr sz="7100">
                <a:solidFill>
                  <a:schemeClr val="tx1">
                    <a:tint val="75000"/>
                  </a:schemeClr>
                </a:solidFill>
              </a:defRPr>
            </a:lvl3pPr>
            <a:lvl4pPr marL="6113358" indent="0">
              <a:buNone/>
              <a:defRPr sz="6200">
                <a:solidFill>
                  <a:schemeClr val="tx1">
                    <a:tint val="75000"/>
                  </a:schemeClr>
                </a:solidFill>
              </a:defRPr>
            </a:lvl4pPr>
            <a:lvl5pPr marL="8151144" indent="0">
              <a:buNone/>
              <a:defRPr sz="6200">
                <a:solidFill>
                  <a:schemeClr val="tx1">
                    <a:tint val="75000"/>
                  </a:schemeClr>
                </a:solidFill>
              </a:defRPr>
            </a:lvl5pPr>
            <a:lvl6pPr marL="10188931" indent="0">
              <a:buNone/>
              <a:defRPr sz="6200">
                <a:solidFill>
                  <a:schemeClr val="tx1">
                    <a:tint val="75000"/>
                  </a:schemeClr>
                </a:solidFill>
              </a:defRPr>
            </a:lvl6pPr>
            <a:lvl7pPr marL="12226717" indent="0">
              <a:buNone/>
              <a:defRPr sz="6200">
                <a:solidFill>
                  <a:schemeClr val="tx1">
                    <a:tint val="75000"/>
                  </a:schemeClr>
                </a:solidFill>
              </a:defRPr>
            </a:lvl7pPr>
            <a:lvl8pPr marL="14264503" indent="0">
              <a:buNone/>
              <a:defRPr sz="6200">
                <a:solidFill>
                  <a:schemeClr val="tx1">
                    <a:tint val="75000"/>
                  </a:schemeClr>
                </a:solidFill>
              </a:defRPr>
            </a:lvl8pPr>
            <a:lvl9pPr marL="16302289" indent="0">
              <a:buNone/>
              <a:defRPr sz="6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501A00-00F4-4B6B-8516-8EE42E713682}" type="datetimeFigureOut">
              <a:rPr lang="en-SG" smtClean="0"/>
              <a:t>8/4/14</a:t>
            </a:fld>
            <a:endParaRPr lang="en-S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2CBCB2-88DB-4652-A795-8F8B03EDDDC1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3766374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20240" y="7680963"/>
            <a:ext cx="16962120" cy="21724622"/>
          </a:xfrm>
        </p:spPr>
        <p:txBody>
          <a:bodyPr/>
          <a:lstStyle>
            <a:lvl1pPr>
              <a:defRPr sz="12500"/>
            </a:lvl1pPr>
            <a:lvl2pPr>
              <a:defRPr sz="10700"/>
            </a:lvl2pPr>
            <a:lvl3pPr>
              <a:defRPr sz="8900"/>
            </a:lvl3pPr>
            <a:lvl4pPr>
              <a:defRPr sz="8000"/>
            </a:lvl4pPr>
            <a:lvl5pPr>
              <a:defRPr sz="8000"/>
            </a:lvl5pPr>
            <a:lvl6pPr>
              <a:defRPr sz="8000"/>
            </a:lvl6pPr>
            <a:lvl7pPr>
              <a:defRPr sz="8000"/>
            </a:lvl7pPr>
            <a:lvl8pPr>
              <a:defRPr sz="8000"/>
            </a:lvl8pPr>
            <a:lvl9pPr>
              <a:defRPr sz="8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SG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522440" y="7680963"/>
            <a:ext cx="16962120" cy="21724622"/>
          </a:xfrm>
        </p:spPr>
        <p:txBody>
          <a:bodyPr/>
          <a:lstStyle>
            <a:lvl1pPr>
              <a:defRPr sz="12500"/>
            </a:lvl1pPr>
            <a:lvl2pPr>
              <a:defRPr sz="10700"/>
            </a:lvl2pPr>
            <a:lvl3pPr>
              <a:defRPr sz="8900"/>
            </a:lvl3pPr>
            <a:lvl4pPr>
              <a:defRPr sz="8000"/>
            </a:lvl4pPr>
            <a:lvl5pPr>
              <a:defRPr sz="8000"/>
            </a:lvl5pPr>
            <a:lvl6pPr>
              <a:defRPr sz="8000"/>
            </a:lvl6pPr>
            <a:lvl7pPr>
              <a:defRPr sz="8000"/>
            </a:lvl7pPr>
            <a:lvl8pPr>
              <a:defRPr sz="8000"/>
            </a:lvl8pPr>
            <a:lvl9pPr>
              <a:defRPr sz="8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SG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501A00-00F4-4B6B-8516-8EE42E713682}" type="datetimeFigureOut">
              <a:rPr lang="en-SG" smtClean="0"/>
              <a:t>8/4/14</a:t>
            </a:fld>
            <a:endParaRPr lang="en-S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2CBCB2-88DB-4652-A795-8F8B03EDDDC1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13088825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20240" y="7368542"/>
            <a:ext cx="16968790" cy="3070858"/>
          </a:xfrm>
        </p:spPr>
        <p:txBody>
          <a:bodyPr anchor="b"/>
          <a:lstStyle>
            <a:lvl1pPr marL="0" indent="0">
              <a:buNone/>
              <a:defRPr sz="10700" b="1"/>
            </a:lvl1pPr>
            <a:lvl2pPr marL="2037786" indent="0">
              <a:buNone/>
              <a:defRPr sz="8900" b="1"/>
            </a:lvl2pPr>
            <a:lvl3pPr marL="4075572" indent="0">
              <a:buNone/>
              <a:defRPr sz="8000" b="1"/>
            </a:lvl3pPr>
            <a:lvl4pPr marL="6113358" indent="0">
              <a:buNone/>
              <a:defRPr sz="7100" b="1"/>
            </a:lvl4pPr>
            <a:lvl5pPr marL="8151144" indent="0">
              <a:buNone/>
              <a:defRPr sz="7100" b="1"/>
            </a:lvl5pPr>
            <a:lvl6pPr marL="10188931" indent="0">
              <a:buNone/>
              <a:defRPr sz="7100" b="1"/>
            </a:lvl6pPr>
            <a:lvl7pPr marL="12226717" indent="0">
              <a:buNone/>
              <a:defRPr sz="7100" b="1"/>
            </a:lvl7pPr>
            <a:lvl8pPr marL="14264503" indent="0">
              <a:buNone/>
              <a:defRPr sz="7100" b="1"/>
            </a:lvl8pPr>
            <a:lvl9pPr marL="16302289" indent="0">
              <a:buNone/>
              <a:defRPr sz="71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20240" y="10439400"/>
            <a:ext cx="16968790" cy="18966182"/>
          </a:xfrm>
        </p:spPr>
        <p:txBody>
          <a:bodyPr/>
          <a:lstStyle>
            <a:lvl1pPr>
              <a:defRPr sz="10700"/>
            </a:lvl1pPr>
            <a:lvl2pPr>
              <a:defRPr sz="8900"/>
            </a:lvl2pPr>
            <a:lvl3pPr>
              <a:defRPr sz="8000"/>
            </a:lvl3pPr>
            <a:lvl4pPr>
              <a:defRPr sz="7100"/>
            </a:lvl4pPr>
            <a:lvl5pPr>
              <a:defRPr sz="7100"/>
            </a:lvl5pPr>
            <a:lvl6pPr>
              <a:defRPr sz="7100"/>
            </a:lvl6pPr>
            <a:lvl7pPr>
              <a:defRPr sz="7100"/>
            </a:lvl7pPr>
            <a:lvl8pPr>
              <a:defRPr sz="7100"/>
            </a:lvl8pPr>
            <a:lvl9pPr>
              <a:defRPr sz="71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SG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9509107" y="7368542"/>
            <a:ext cx="16975455" cy="3070858"/>
          </a:xfrm>
        </p:spPr>
        <p:txBody>
          <a:bodyPr anchor="b"/>
          <a:lstStyle>
            <a:lvl1pPr marL="0" indent="0">
              <a:buNone/>
              <a:defRPr sz="10700" b="1"/>
            </a:lvl1pPr>
            <a:lvl2pPr marL="2037786" indent="0">
              <a:buNone/>
              <a:defRPr sz="8900" b="1"/>
            </a:lvl2pPr>
            <a:lvl3pPr marL="4075572" indent="0">
              <a:buNone/>
              <a:defRPr sz="8000" b="1"/>
            </a:lvl3pPr>
            <a:lvl4pPr marL="6113358" indent="0">
              <a:buNone/>
              <a:defRPr sz="7100" b="1"/>
            </a:lvl4pPr>
            <a:lvl5pPr marL="8151144" indent="0">
              <a:buNone/>
              <a:defRPr sz="7100" b="1"/>
            </a:lvl5pPr>
            <a:lvl6pPr marL="10188931" indent="0">
              <a:buNone/>
              <a:defRPr sz="7100" b="1"/>
            </a:lvl6pPr>
            <a:lvl7pPr marL="12226717" indent="0">
              <a:buNone/>
              <a:defRPr sz="7100" b="1"/>
            </a:lvl7pPr>
            <a:lvl8pPr marL="14264503" indent="0">
              <a:buNone/>
              <a:defRPr sz="7100" b="1"/>
            </a:lvl8pPr>
            <a:lvl9pPr marL="16302289" indent="0">
              <a:buNone/>
              <a:defRPr sz="71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9509107" y="10439400"/>
            <a:ext cx="16975455" cy="18966182"/>
          </a:xfrm>
        </p:spPr>
        <p:txBody>
          <a:bodyPr/>
          <a:lstStyle>
            <a:lvl1pPr>
              <a:defRPr sz="10700"/>
            </a:lvl1pPr>
            <a:lvl2pPr>
              <a:defRPr sz="8900"/>
            </a:lvl2pPr>
            <a:lvl3pPr>
              <a:defRPr sz="8000"/>
            </a:lvl3pPr>
            <a:lvl4pPr>
              <a:defRPr sz="7100"/>
            </a:lvl4pPr>
            <a:lvl5pPr>
              <a:defRPr sz="7100"/>
            </a:lvl5pPr>
            <a:lvl6pPr>
              <a:defRPr sz="7100"/>
            </a:lvl6pPr>
            <a:lvl7pPr>
              <a:defRPr sz="7100"/>
            </a:lvl7pPr>
            <a:lvl8pPr>
              <a:defRPr sz="7100"/>
            </a:lvl8pPr>
            <a:lvl9pPr>
              <a:defRPr sz="71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SG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501A00-00F4-4B6B-8516-8EE42E713682}" type="datetimeFigureOut">
              <a:rPr lang="en-SG" smtClean="0"/>
              <a:t>8/4/14</a:t>
            </a:fld>
            <a:endParaRPr lang="en-SG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2CBCB2-88DB-4652-A795-8F8B03EDDDC1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21957876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501A00-00F4-4B6B-8516-8EE42E713682}" type="datetimeFigureOut">
              <a:rPr lang="en-SG" smtClean="0"/>
              <a:t>8/4/14</a:t>
            </a:fld>
            <a:endParaRPr lang="en-SG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2CBCB2-88DB-4652-A795-8F8B03EDDDC1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38882049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501A00-00F4-4B6B-8516-8EE42E713682}" type="datetimeFigureOut">
              <a:rPr lang="en-SG" smtClean="0"/>
              <a:t>8/4/14</a:t>
            </a:fld>
            <a:endParaRPr lang="en-SG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2CBCB2-88DB-4652-A795-8F8B03EDDDC1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24527113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20242" y="1310640"/>
            <a:ext cx="12634915" cy="5577840"/>
          </a:xfrm>
        </p:spPr>
        <p:txBody>
          <a:bodyPr anchor="b"/>
          <a:lstStyle>
            <a:lvl1pPr algn="l">
              <a:defRPr sz="8900" b="1"/>
            </a:lvl1pPr>
          </a:lstStyle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015210" y="1310643"/>
            <a:ext cx="21469350" cy="28094942"/>
          </a:xfrm>
        </p:spPr>
        <p:txBody>
          <a:bodyPr/>
          <a:lstStyle>
            <a:lvl1pPr>
              <a:defRPr sz="14300"/>
            </a:lvl1pPr>
            <a:lvl2pPr>
              <a:defRPr sz="12500"/>
            </a:lvl2pPr>
            <a:lvl3pPr>
              <a:defRPr sz="10700"/>
            </a:lvl3pPr>
            <a:lvl4pPr>
              <a:defRPr sz="8900"/>
            </a:lvl4pPr>
            <a:lvl5pPr>
              <a:defRPr sz="8900"/>
            </a:lvl5pPr>
            <a:lvl6pPr>
              <a:defRPr sz="8900"/>
            </a:lvl6pPr>
            <a:lvl7pPr>
              <a:defRPr sz="8900"/>
            </a:lvl7pPr>
            <a:lvl8pPr>
              <a:defRPr sz="8900"/>
            </a:lvl8pPr>
            <a:lvl9pPr>
              <a:defRPr sz="89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SG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20242" y="6888483"/>
            <a:ext cx="12634915" cy="22517102"/>
          </a:xfrm>
        </p:spPr>
        <p:txBody>
          <a:bodyPr/>
          <a:lstStyle>
            <a:lvl1pPr marL="0" indent="0">
              <a:buNone/>
              <a:defRPr sz="6200"/>
            </a:lvl1pPr>
            <a:lvl2pPr marL="2037786" indent="0">
              <a:buNone/>
              <a:defRPr sz="5300"/>
            </a:lvl2pPr>
            <a:lvl3pPr marL="4075572" indent="0">
              <a:buNone/>
              <a:defRPr sz="4500"/>
            </a:lvl3pPr>
            <a:lvl4pPr marL="6113358" indent="0">
              <a:buNone/>
              <a:defRPr sz="4000"/>
            </a:lvl4pPr>
            <a:lvl5pPr marL="8151144" indent="0">
              <a:buNone/>
              <a:defRPr sz="4000"/>
            </a:lvl5pPr>
            <a:lvl6pPr marL="10188931" indent="0">
              <a:buNone/>
              <a:defRPr sz="4000"/>
            </a:lvl6pPr>
            <a:lvl7pPr marL="12226717" indent="0">
              <a:buNone/>
              <a:defRPr sz="4000"/>
            </a:lvl7pPr>
            <a:lvl8pPr marL="14264503" indent="0">
              <a:buNone/>
              <a:defRPr sz="4000"/>
            </a:lvl8pPr>
            <a:lvl9pPr marL="16302289" indent="0">
              <a:buNone/>
              <a:defRPr sz="4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501A00-00F4-4B6B-8516-8EE42E713682}" type="datetimeFigureOut">
              <a:rPr lang="en-SG" smtClean="0"/>
              <a:t>8/4/14</a:t>
            </a:fld>
            <a:endParaRPr lang="en-S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2CBCB2-88DB-4652-A795-8F8B03EDDDC1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26087408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27610" y="23042880"/>
            <a:ext cx="23042880" cy="2720342"/>
          </a:xfrm>
        </p:spPr>
        <p:txBody>
          <a:bodyPr anchor="b"/>
          <a:lstStyle>
            <a:lvl1pPr algn="l">
              <a:defRPr sz="8900" b="1"/>
            </a:lvl1pPr>
          </a:lstStyle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527610" y="2941320"/>
            <a:ext cx="23042880" cy="19751040"/>
          </a:xfrm>
        </p:spPr>
        <p:txBody>
          <a:bodyPr/>
          <a:lstStyle>
            <a:lvl1pPr marL="0" indent="0">
              <a:buNone/>
              <a:defRPr sz="14300"/>
            </a:lvl1pPr>
            <a:lvl2pPr marL="2037786" indent="0">
              <a:buNone/>
              <a:defRPr sz="12500"/>
            </a:lvl2pPr>
            <a:lvl3pPr marL="4075572" indent="0">
              <a:buNone/>
              <a:defRPr sz="10700"/>
            </a:lvl3pPr>
            <a:lvl4pPr marL="6113358" indent="0">
              <a:buNone/>
              <a:defRPr sz="8900"/>
            </a:lvl4pPr>
            <a:lvl5pPr marL="8151144" indent="0">
              <a:buNone/>
              <a:defRPr sz="8900"/>
            </a:lvl5pPr>
            <a:lvl6pPr marL="10188931" indent="0">
              <a:buNone/>
              <a:defRPr sz="8900"/>
            </a:lvl6pPr>
            <a:lvl7pPr marL="12226717" indent="0">
              <a:buNone/>
              <a:defRPr sz="8900"/>
            </a:lvl7pPr>
            <a:lvl8pPr marL="14264503" indent="0">
              <a:buNone/>
              <a:defRPr sz="8900"/>
            </a:lvl8pPr>
            <a:lvl9pPr marL="16302289" indent="0">
              <a:buNone/>
              <a:defRPr sz="8900"/>
            </a:lvl9pPr>
          </a:lstStyle>
          <a:p>
            <a:endParaRPr lang="en-SG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527610" y="25763222"/>
            <a:ext cx="23042880" cy="3863338"/>
          </a:xfrm>
        </p:spPr>
        <p:txBody>
          <a:bodyPr/>
          <a:lstStyle>
            <a:lvl1pPr marL="0" indent="0">
              <a:buNone/>
              <a:defRPr sz="6200"/>
            </a:lvl1pPr>
            <a:lvl2pPr marL="2037786" indent="0">
              <a:buNone/>
              <a:defRPr sz="5300"/>
            </a:lvl2pPr>
            <a:lvl3pPr marL="4075572" indent="0">
              <a:buNone/>
              <a:defRPr sz="4500"/>
            </a:lvl3pPr>
            <a:lvl4pPr marL="6113358" indent="0">
              <a:buNone/>
              <a:defRPr sz="4000"/>
            </a:lvl4pPr>
            <a:lvl5pPr marL="8151144" indent="0">
              <a:buNone/>
              <a:defRPr sz="4000"/>
            </a:lvl5pPr>
            <a:lvl6pPr marL="10188931" indent="0">
              <a:buNone/>
              <a:defRPr sz="4000"/>
            </a:lvl6pPr>
            <a:lvl7pPr marL="12226717" indent="0">
              <a:buNone/>
              <a:defRPr sz="4000"/>
            </a:lvl7pPr>
            <a:lvl8pPr marL="14264503" indent="0">
              <a:buNone/>
              <a:defRPr sz="4000"/>
            </a:lvl8pPr>
            <a:lvl9pPr marL="16302289" indent="0">
              <a:buNone/>
              <a:defRPr sz="4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501A00-00F4-4B6B-8516-8EE42E713682}" type="datetimeFigureOut">
              <a:rPr lang="en-SG" smtClean="0"/>
              <a:t>8/4/14</a:t>
            </a:fld>
            <a:endParaRPr lang="en-S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2CBCB2-88DB-4652-A795-8F8B03EDDDC1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22553428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20240" y="1318262"/>
            <a:ext cx="34564320" cy="5486400"/>
          </a:xfrm>
          <a:prstGeom prst="rect">
            <a:avLst/>
          </a:prstGeom>
        </p:spPr>
        <p:txBody>
          <a:bodyPr vert="horz" lIns="407557" tIns="203779" rIns="407557" bIns="203779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20240" y="7680963"/>
            <a:ext cx="34564320" cy="21724622"/>
          </a:xfrm>
          <a:prstGeom prst="rect">
            <a:avLst/>
          </a:prstGeom>
        </p:spPr>
        <p:txBody>
          <a:bodyPr vert="horz" lIns="407557" tIns="203779" rIns="407557" bIns="203779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S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920240" y="30510482"/>
            <a:ext cx="8961120" cy="1752600"/>
          </a:xfrm>
          <a:prstGeom prst="rect">
            <a:avLst/>
          </a:prstGeom>
        </p:spPr>
        <p:txBody>
          <a:bodyPr vert="horz" lIns="407557" tIns="203779" rIns="407557" bIns="203779" rtlCol="0" anchor="ctr"/>
          <a:lstStyle>
            <a:lvl1pPr algn="l">
              <a:defRPr sz="5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501A00-00F4-4B6B-8516-8EE42E713682}" type="datetimeFigureOut">
              <a:rPr lang="en-SG" smtClean="0"/>
              <a:t>8/4/14</a:t>
            </a:fld>
            <a:endParaRPr lang="en-S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3121640" y="30510482"/>
            <a:ext cx="12161520" cy="1752600"/>
          </a:xfrm>
          <a:prstGeom prst="rect">
            <a:avLst/>
          </a:prstGeom>
        </p:spPr>
        <p:txBody>
          <a:bodyPr vert="horz" lIns="407557" tIns="203779" rIns="407557" bIns="203779" rtlCol="0" anchor="ctr"/>
          <a:lstStyle>
            <a:lvl1pPr algn="ctr">
              <a:defRPr sz="5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S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7523440" y="30510482"/>
            <a:ext cx="8961120" cy="1752600"/>
          </a:xfrm>
          <a:prstGeom prst="rect">
            <a:avLst/>
          </a:prstGeom>
        </p:spPr>
        <p:txBody>
          <a:bodyPr vert="horz" lIns="407557" tIns="203779" rIns="407557" bIns="203779" rtlCol="0" anchor="ctr"/>
          <a:lstStyle>
            <a:lvl1pPr algn="r">
              <a:defRPr sz="5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2CBCB2-88DB-4652-A795-8F8B03EDDDC1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7527983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075572" rtl="0" eaLnBrk="1" latinLnBrk="0" hangingPunct="1">
        <a:spcBef>
          <a:spcPct val="0"/>
        </a:spcBef>
        <a:buNone/>
        <a:defRPr sz="19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528340" indent="-1528340" algn="l" defTabSz="4075572" rtl="0" eaLnBrk="1" latinLnBrk="0" hangingPunct="1">
        <a:spcBef>
          <a:spcPct val="20000"/>
        </a:spcBef>
        <a:buFont typeface="Arial" panose="020B0604020202020204" pitchFamily="34" charset="0"/>
        <a:buChar char="•"/>
        <a:defRPr sz="14300" kern="1200">
          <a:solidFill>
            <a:schemeClr val="tx1"/>
          </a:solidFill>
          <a:latin typeface="+mn-lt"/>
          <a:ea typeface="+mn-ea"/>
          <a:cs typeface="+mn-cs"/>
        </a:defRPr>
      </a:lvl1pPr>
      <a:lvl2pPr marL="3311402" indent="-1273616" algn="l" defTabSz="4075572" rtl="0" eaLnBrk="1" latinLnBrk="0" hangingPunct="1">
        <a:spcBef>
          <a:spcPct val="20000"/>
        </a:spcBef>
        <a:buFont typeface="Arial" panose="020B0604020202020204" pitchFamily="34" charset="0"/>
        <a:buChar char="–"/>
        <a:defRPr sz="12500" kern="1200">
          <a:solidFill>
            <a:schemeClr val="tx1"/>
          </a:solidFill>
          <a:latin typeface="+mn-lt"/>
          <a:ea typeface="+mn-ea"/>
          <a:cs typeface="+mn-cs"/>
        </a:defRPr>
      </a:lvl2pPr>
      <a:lvl3pPr marL="5094465" indent="-1018893" algn="l" defTabSz="4075572" rtl="0" eaLnBrk="1" latinLnBrk="0" hangingPunct="1">
        <a:spcBef>
          <a:spcPct val="20000"/>
        </a:spcBef>
        <a:buFont typeface="Arial" panose="020B0604020202020204" pitchFamily="34" charset="0"/>
        <a:buChar char="•"/>
        <a:defRPr sz="10700" kern="1200">
          <a:solidFill>
            <a:schemeClr val="tx1"/>
          </a:solidFill>
          <a:latin typeface="+mn-lt"/>
          <a:ea typeface="+mn-ea"/>
          <a:cs typeface="+mn-cs"/>
        </a:defRPr>
      </a:lvl3pPr>
      <a:lvl4pPr marL="7132251" indent="-1018893" algn="l" defTabSz="4075572" rtl="0" eaLnBrk="1" latinLnBrk="0" hangingPunct="1">
        <a:spcBef>
          <a:spcPct val="20000"/>
        </a:spcBef>
        <a:buFont typeface="Arial" panose="020B0604020202020204" pitchFamily="34" charset="0"/>
        <a:buChar char="–"/>
        <a:defRPr sz="8900" kern="1200">
          <a:solidFill>
            <a:schemeClr val="tx1"/>
          </a:solidFill>
          <a:latin typeface="+mn-lt"/>
          <a:ea typeface="+mn-ea"/>
          <a:cs typeface="+mn-cs"/>
        </a:defRPr>
      </a:lvl4pPr>
      <a:lvl5pPr marL="9170038" indent="-1018893" algn="l" defTabSz="4075572" rtl="0" eaLnBrk="1" latinLnBrk="0" hangingPunct="1">
        <a:spcBef>
          <a:spcPct val="20000"/>
        </a:spcBef>
        <a:buFont typeface="Arial" panose="020B0604020202020204" pitchFamily="34" charset="0"/>
        <a:buChar char="»"/>
        <a:defRPr sz="8900" kern="1200">
          <a:solidFill>
            <a:schemeClr val="tx1"/>
          </a:solidFill>
          <a:latin typeface="+mn-lt"/>
          <a:ea typeface="+mn-ea"/>
          <a:cs typeface="+mn-cs"/>
        </a:defRPr>
      </a:lvl5pPr>
      <a:lvl6pPr marL="11207824" indent="-1018893" algn="l" defTabSz="4075572" rtl="0" eaLnBrk="1" latinLnBrk="0" hangingPunct="1">
        <a:spcBef>
          <a:spcPct val="20000"/>
        </a:spcBef>
        <a:buFont typeface="Arial" panose="020B0604020202020204" pitchFamily="34" charset="0"/>
        <a:buChar char="•"/>
        <a:defRPr sz="8900" kern="1200">
          <a:solidFill>
            <a:schemeClr val="tx1"/>
          </a:solidFill>
          <a:latin typeface="+mn-lt"/>
          <a:ea typeface="+mn-ea"/>
          <a:cs typeface="+mn-cs"/>
        </a:defRPr>
      </a:lvl6pPr>
      <a:lvl7pPr marL="13245610" indent="-1018893" algn="l" defTabSz="4075572" rtl="0" eaLnBrk="1" latinLnBrk="0" hangingPunct="1">
        <a:spcBef>
          <a:spcPct val="20000"/>
        </a:spcBef>
        <a:buFont typeface="Arial" panose="020B0604020202020204" pitchFamily="34" charset="0"/>
        <a:buChar char="•"/>
        <a:defRPr sz="8900" kern="1200">
          <a:solidFill>
            <a:schemeClr val="tx1"/>
          </a:solidFill>
          <a:latin typeface="+mn-lt"/>
          <a:ea typeface="+mn-ea"/>
          <a:cs typeface="+mn-cs"/>
        </a:defRPr>
      </a:lvl7pPr>
      <a:lvl8pPr marL="15283396" indent="-1018893" algn="l" defTabSz="4075572" rtl="0" eaLnBrk="1" latinLnBrk="0" hangingPunct="1">
        <a:spcBef>
          <a:spcPct val="20000"/>
        </a:spcBef>
        <a:buFont typeface="Arial" panose="020B0604020202020204" pitchFamily="34" charset="0"/>
        <a:buChar char="•"/>
        <a:defRPr sz="8900" kern="1200">
          <a:solidFill>
            <a:schemeClr val="tx1"/>
          </a:solidFill>
          <a:latin typeface="+mn-lt"/>
          <a:ea typeface="+mn-ea"/>
          <a:cs typeface="+mn-cs"/>
        </a:defRPr>
      </a:lvl8pPr>
      <a:lvl9pPr marL="17321182" indent="-1018893" algn="l" defTabSz="4075572" rtl="0" eaLnBrk="1" latinLnBrk="0" hangingPunct="1">
        <a:spcBef>
          <a:spcPct val="20000"/>
        </a:spcBef>
        <a:buFont typeface="Arial" panose="020B0604020202020204" pitchFamily="34" charset="0"/>
        <a:buChar char="•"/>
        <a:defRPr sz="8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075572" rtl="0" eaLnBrk="1" latinLnBrk="0" hangingPunct="1">
        <a:defRPr sz="8000" kern="1200">
          <a:solidFill>
            <a:schemeClr val="tx1"/>
          </a:solidFill>
          <a:latin typeface="+mn-lt"/>
          <a:ea typeface="+mn-ea"/>
          <a:cs typeface="+mn-cs"/>
        </a:defRPr>
      </a:lvl1pPr>
      <a:lvl2pPr marL="2037786" algn="l" defTabSz="4075572" rtl="0" eaLnBrk="1" latinLnBrk="0" hangingPunct="1">
        <a:defRPr sz="8000" kern="1200">
          <a:solidFill>
            <a:schemeClr val="tx1"/>
          </a:solidFill>
          <a:latin typeface="+mn-lt"/>
          <a:ea typeface="+mn-ea"/>
          <a:cs typeface="+mn-cs"/>
        </a:defRPr>
      </a:lvl2pPr>
      <a:lvl3pPr marL="4075572" algn="l" defTabSz="4075572" rtl="0" eaLnBrk="1" latinLnBrk="0" hangingPunct="1">
        <a:defRPr sz="8000" kern="1200">
          <a:solidFill>
            <a:schemeClr val="tx1"/>
          </a:solidFill>
          <a:latin typeface="+mn-lt"/>
          <a:ea typeface="+mn-ea"/>
          <a:cs typeface="+mn-cs"/>
        </a:defRPr>
      </a:lvl3pPr>
      <a:lvl4pPr marL="6113358" algn="l" defTabSz="4075572" rtl="0" eaLnBrk="1" latinLnBrk="0" hangingPunct="1">
        <a:defRPr sz="8000" kern="1200">
          <a:solidFill>
            <a:schemeClr val="tx1"/>
          </a:solidFill>
          <a:latin typeface="+mn-lt"/>
          <a:ea typeface="+mn-ea"/>
          <a:cs typeface="+mn-cs"/>
        </a:defRPr>
      </a:lvl4pPr>
      <a:lvl5pPr marL="8151144" algn="l" defTabSz="4075572" rtl="0" eaLnBrk="1" latinLnBrk="0" hangingPunct="1">
        <a:defRPr sz="8000" kern="1200">
          <a:solidFill>
            <a:schemeClr val="tx1"/>
          </a:solidFill>
          <a:latin typeface="+mn-lt"/>
          <a:ea typeface="+mn-ea"/>
          <a:cs typeface="+mn-cs"/>
        </a:defRPr>
      </a:lvl5pPr>
      <a:lvl6pPr marL="10188931" algn="l" defTabSz="4075572" rtl="0" eaLnBrk="1" latinLnBrk="0" hangingPunct="1">
        <a:defRPr sz="8000" kern="1200">
          <a:solidFill>
            <a:schemeClr val="tx1"/>
          </a:solidFill>
          <a:latin typeface="+mn-lt"/>
          <a:ea typeface="+mn-ea"/>
          <a:cs typeface="+mn-cs"/>
        </a:defRPr>
      </a:lvl6pPr>
      <a:lvl7pPr marL="12226717" algn="l" defTabSz="4075572" rtl="0" eaLnBrk="1" latinLnBrk="0" hangingPunct="1">
        <a:defRPr sz="8000" kern="1200">
          <a:solidFill>
            <a:schemeClr val="tx1"/>
          </a:solidFill>
          <a:latin typeface="+mn-lt"/>
          <a:ea typeface="+mn-ea"/>
          <a:cs typeface="+mn-cs"/>
        </a:defRPr>
      </a:lvl7pPr>
      <a:lvl8pPr marL="14264503" algn="l" defTabSz="4075572" rtl="0" eaLnBrk="1" latinLnBrk="0" hangingPunct="1">
        <a:defRPr sz="8000" kern="1200">
          <a:solidFill>
            <a:schemeClr val="tx1"/>
          </a:solidFill>
          <a:latin typeface="+mn-lt"/>
          <a:ea typeface="+mn-ea"/>
          <a:cs typeface="+mn-cs"/>
        </a:defRPr>
      </a:lvl8pPr>
      <a:lvl9pPr marL="16302289" algn="l" defTabSz="4075572" rtl="0" eaLnBrk="1" latinLnBrk="0" hangingPunct="1">
        <a:defRPr sz="8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1" Type="http://schemas.openxmlformats.org/officeDocument/2006/relationships/oleObject" Target="../embeddings/oleObject4.bin"/><Relationship Id="rId12" Type="http://schemas.openxmlformats.org/officeDocument/2006/relationships/image" Target="../media/image4.emf"/><Relationship Id="rId13" Type="http://schemas.openxmlformats.org/officeDocument/2006/relationships/oleObject" Target="../embeddings/oleObject5.bin"/><Relationship Id="rId14" Type="http://schemas.openxmlformats.org/officeDocument/2006/relationships/image" Target="../media/image5.e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7.xml"/><Relationship Id="rId3" Type="http://schemas.openxmlformats.org/officeDocument/2006/relationships/oleObject" Target="../embeddings/oleObject1.bin"/><Relationship Id="rId4" Type="http://schemas.openxmlformats.org/officeDocument/2006/relationships/image" Target="../media/image1.emf"/><Relationship Id="rId5" Type="http://schemas.openxmlformats.org/officeDocument/2006/relationships/oleObject" Target="../embeddings/oleObject2.bin"/><Relationship Id="rId6" Type="http://schemas.openxmlformats.org/officeDocument/2006/relationships/image" Target="../media/image2.emf"/><Relationship Id="rId7" Type="http://schemas.openxmlformats.org/officeDocument/2006/relationships/oleObject" Target="../embeddings/oleObject3.bin"/><Relationship Id="rId8" Type="http://schemas.openxmlformats.org/officeDocument/2006/relationships/image" Target="../media/image3.emf"/><Relationship Id="rId9" Type="http://schemas.openxmlformats.org/officeDocument/2006/relationships/image" Target="../media/image6.png"/><Relationship Id="rId10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2145337"/>
              </p:ext>
            </p:extLst>
          </p:nvPr>
        </p:nvGraphicFramePr>
        <p:xfrm>
          <a:off x="19507200" y="8077200"/>
          <a:ext cx="17924462" cy="65420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40" name="CS ChemDraw Drawing" r:id="rId3" imgW="6685356" imgH="2439660" progId="ChemDraw.Document.6.0">
                  <p:embed/>
                </p:oleObj>
              </mc:Choice>
              <mc:Fallback>
                <p:oleObj name="CS ChemDraw Drawing" r:id="rId3" imgW="6685356" imgH="2439660" progId="ChemDraw.Document.6.0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9507200" y="8077200"/>
                        <a:ext cx="17924462" cy="65420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52469882"/>
              </p:ext>
            </p:extLst>
          </p:nvPr>
        </p:nvGraphicFramePr>
        <p:xfrm>
          <a:off x="1916960" y="15857040"/>
          <a:ext cx="14791420" cy="814595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41" name="CS ChemDraw Drawing" r:id="rId5" imgW="5903607" imgH="3251890" progId="ChemDraw.Document.6.0">
                  <p:embed/>
                </p:oleObj>
              </mc:Choice>
              <mc:Fallback>
                <p:oleObj name="CS ChemDraw Drawing" r:id="rId5" imgW="5903607" imgH="3251890" progId="ChemDraw.Document.6.0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916960" y="15857040"/>
                        <a:ext cx="14791420" cy="814595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57775828"/>
              </p:ext>
            </p:extLst>
          </p:nvPr>
        </p:nvGraphicFramePr>
        <p:xfrm>
          <a:off x="991255" y="26842453"/>
          <a:ext cx="12458014" cy="21383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42" name="CS ChemDraw Drawing" r:id="rId7" imgW="4686174" imgH="804132" progId="ChemDraw.Document.6.0">
                  <p:embed/>
                </p:oleObj>
              </mc:Choice>
              <mc:Fallback>
                <p:oleObj name="CS ChemDraw Drawing" r:id="rId7" imgW="4686174" imgH="804132" progId="ChemDraw.Document.6.0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91255" y="26842453"/>
                        <a:ext cx="12458014" cy="213836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7" name="Picture 6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399" y="1821358"/>
            <a:ext cx="6176433" cy="277776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11974" y="1821359"/>
            <a:ext cx="6052459" cy="2777759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8610600" y="1813917"/>
            <a:ext cx="2133599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600" b="1" dirty="0" smtClean="0">
                <a:latin typeface="+mj-lt"/>
              </a:rPr>
              <a:t>Total Synthesis of </a:t>
            </a:r>
            <a:r>
              <a:rPr lang="en-US" sz="9600" b="1" dirty="0" err="1" smtClean="0">
                <a:latin typeface="+mj-lt"/>
              </a:rPr>
              <a:t>Myxopyronin</a:t>
            </a:r>
            <a:r>
              <a:rPr lang="en-US" sz="9600" b="1" dirty="0" smtClean="0">
                <a:latin typeface="+mj-lt"/>
              </a:rPr>
              <a:t> </a:t>
            </a:r>
            <a:endParaRPr lang="en-SG" sz="9600" b="1" dirty="0">
              <a:latin typeface="+mj-lt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0591799" y="3629622"/>
            <a:ext cx="17221201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dirty="0" smtClean="0"/>
              <a:t>Linus Lim, Christopher Wong, </a:t>
            </a:r>
            <a:r>
              <a:rPr lang="en-US" sz="6000" dirty="0" err="1" smtClean="0"/>
              <a:t>Dr</a:t>
            </a:r>
            <a:r>
              <a:rPr lang="en-US" sz="6000" dirty="0" smtClean="0"/>
              <a:t> James S. </a:t>
            </a:r>
            <a:r>
              <a:rPr lang="en-US" sz="6000" dirty="0" err="1" smtClean="0"/>
              <a:t>Panek</a:t>
            </a:r>
            <a:endParaRPr lang="en-US" sz="6000" dirty="0" smtClean="0"/>
          </a:p>
          <a:p>
            <a:pPr algn="ctr"/>
            <a:r>
              <a:rPr lang="en-US" sz="6000" dirty="0" smtClean="0"/>
              <a:t>Department of Chemistry, Boston University</a:t>
            </a:r>
            <a:endParaRPr lang="en-SG" sz="6000" dirty="0"/>
          </a:p>
        </p:txBody>
      </p:sp>
      <p:graphicFrame>
        <p:nvGraphicFramePr>
          <p:cNvPr id="11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11232951"/>
              </p:ext>
            </p:extLst>
          </p:nvPr>
        </p:nvGraphicFramePr>
        <p:xfrm>
          <a:off x="22635329" y="16383000"/>
          <a:ext cx="13250941" cy="6019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43" name="CS ChemDraw Drawing" r:id="rId11" imgW="5136975" imgH="2336005" progId="ChemDraw.Document.6.0">
                  <p:embed/>
                </p:oleObj>
              </mc:Choice>
              <mc:Fallback>
                <p:oleObj name="CS ChemDraw Drawing" r:id="rId11" imgW="5136975" imgH="2336005" progId="ChemDraw.Document.6.0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635329" y="16383000"/>
                        <a:ext cx="13250941" cy="6019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48414184"/>
              </p:ext>
            </p:extLst>
          </p:nvPr>
        </p:nvGraphicFramePr>
        <p:xfrm>
          <a:off x="15001790" y="26497258"/>
          <a:ext cx="11668210" cy="4419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44" name="CS ChemDraw Drawing" r:id="rId13" imgW="4786592" imgH="1813144" progId="ChemDraw.Document.6.0">
                  <p:embed/>
                </p:oleObj>
              </mc:Choice>
              <mc:Fallback>
                <p:oleObj name="CS ChemDraw Drawing" r:id="rId13" imgW="4786592" imgH="1813144" progId="ChemDraw.Document.6.0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15001790" y="26497258"/>
                        <a:ext cx="11668210" cy="44196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2057400" y="6553200"/>
            <a:ext cx="15576570" cy="57554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u="sng" dirty="0" smtClean="0"/>
              <a:t>Background</a:t>
            </a:r>
          </a:p>
          <a:p>
            <a:pPr algn="ctr"/>
            <a:endParaRPr lang="en-US" sz="4400" b="1" u="sng" dirty="0" smtClean="0"/>
          </a:p>
          <a:p>
            <a:pPr algn="just"/>
            <a:r>
              <a:rPr lang="en-US" sz="4000" dirty="0" err="1" smtClean="0"/>
              <a:t>Myxopyronin</a:t>
            </a:r>
            <a:r>
              <a:rPr lang="en-US" sz="4000" dirty="0" smtClean="0"/>
              <a:t> A and B was first isolated in the early 1980s from the bacteria </a:t>
            </a:r>
            <a:r>
              <a:rPr lang="en-US" sz="4000" i="1" dirty="0" err="1" smtClean="0"/>
              <a:t>Myxococcus</a:t>
            </a:r>
            <a:r>
              <a:rPr lang="en-US" sz="4000" i="1" dirty="0" smtClean="0"/>
              <a:t> fulvus.</a:t>
            </a:r>
            <a:r>
              <a:rPr lang="en-US" sz="4000" i="1" baseline="30000" dirty="0" smtClean="0"/>
              <a:t>1,2</a:t>
            </a:r>
            <a:r>
              <a:rPr lang="en-US" sz="4000" i="1" dirty="0" smtClean="0"/>
              <a:t> </a:t>
            </a:r>
            <a:r>
              <a:rPr lang="en-US" sz="4000" dirty="0" smtClean="0"/>
              <a:t>These molecules possess a single </a:t>
            </a:r>
            <a:r>
              <a:rPr lang="en-US" sz="4000" dirty="0" err="1" smtClean="0"/>
              <a:t>stereocenter</a:t>
            </a:r>
            <a:r>
              <a:rPr lang="en-US" sz="4000" dirty="0" smtClean="0"/>
              <a:t> with a (R) – configuration. The ability to inhibit the growth of several Gram-positive and Gram-negative bacteria and to selectively target bacteria  RNA polymerase over human polymerase makes </a:t>
            </a:r>
            <a:r>
              <a:rPr lang="en-US" sz="4000" dirty="0" err="1" smtClean="0"/>
              <a:t>Myxopyronin</a:t>
            </a:r>
            <a:r>
              <a:rPr lang="en-US" sz="4000" dirty="0" smtClean="0"/>
              <a:t> a molecule worth studying.</a:t>
            </a:r>
            <a:r>
              <a:rPr lang="en-US" sz="4000" baseline="30000" dirty="0" smtClean="0"/>
              <a:t>3</a:t>
            </a:r>
            <a:r>
              <a:rPr lang="en-US" sz="4000" dirty="0" smtClean="0"/>
              <a:t> This project approaches the total synthesis of </a:t>
            </a:r>
            <a:r>
              <a:rPr lang="en-US" sz="4000" dirty="0" err="1" smtClean="0"/>
              <a:t>Myxopyronin</a:t>
            </a:r>
            <a:r>
              <a:rPr lang="en-US" sz="4000" dirty="0" smtClean="0"/>
              <a:t> via racemic and asymmetric routes.</a:t>
            </a:r>
            <a:endParaRPr lang="en-SG" sz="4000" i="1" dirty="0"/>
          </a:p>
        </p:txBody>
      </p:sp>
      <p:sp>
        <p:nvSpPr>
          <p:cNvPr id="14" name="TextBox 13"/>
          <p:cNvSpPr txBox="1"/>
          <p:nvPr/>
        </p:nvSpPr>
        <p:spPr>
          <a:xfrm>
            <a:off x="25450800" y="6621959"/>
            <a:ext cx="7620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u="sng" dirty="0" err="1" smtClean="0"/>
              <a:t>Retrosynthesis</a:t>
            </a:r>
            <a:r>
              <a:rPr lang="en-US" sz="4400" b="1" u="sng" dirty="0" smtClean="0"/>
              <a:t> of </a:t>
            </a:r>
            <a:r>
              <a:rPr lang="en-US" sz="4400" b="1" u="sng" dirty="0" err="1" smtClean="0"/>
              <a:t>Myxopyronin</a:t>
            </a:r>
            <a:endParaRPr lang="en-US" sz="4400" b="1" u="sng" dirty="0"/>
          </a:p>
        </p:txBody>
      </p:sp>
      <p:sp>
        <p:nvSpPr>
          <p:cNvPr id="16" name="TextBox 15"/>
          <p:cNvSpPr txBox="1"/>
          <p:nvPr/>
        </p:nvSpPr>
        <p:spPr>
          <a:xfrm>
            <a:off x="6951527" y="14859000"/>
            <a:ext cx="5788316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u="sng" dirty="0" smtClean="0"/>
              <a:t>Synthesis of Fragment B</a:t>
            </a:r>
            <a:endParaRPr lang="en-SG" sz="4400" b="1" u="sng" dirty="0"/>
          </a:p>
        </p:txBody>
      </p:sp>
      <p:sp>
        <p:nvSpPr>
          <p:cNvPr id="17" name="TextBox 16"/>
          <p:cNvSpPr txBox="1"/>
          <p:nvPr/>
        </p:nvSpPr>
        <p:spPr>
          <a:xfrm>
            <a:off x="4821937" y="24917400"/>
            <a:ext cx="577068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u="sng" dirty="0" smtClean="0"/>
              <a:t>Synthesis of Fragment C</a:t>
            </a:r>
            <a:endParaRPr lang="en-SG" sz="4400" b="1" u="sng" dirty="0"/>
          </a:p>
        </p:txBody>
      </p:sp>
      <p:sp>
        <p:nvSpPr>
          <p:cNvPr id="18" name="TextBox 17"/>
          <p:cNvSpPr txBox="1"/>
          <p:nvPr/>
        </p:nvSpPr>
        <p:spPr>
          <a:xfrm>
            <a:off x="26366642" y="14859000"/>
            <a:ext cx="5992346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u="sng" dirty="0" smtClean="0"/>
              <a:t>Coupling Fragment B &amp; C</a:t>
            </a:r>
            <a:endParaRPr lang="en-SG" sz="4400" b="1" u="sng" dirty="0"/>
          </a:p>
        </p:txBody>
      </p:sp>
      <p:sp>
        <p:nvSpPr>
          <p:cNvPr id="19" name="TextBox 18"/>
          <p:cNvSpPr txBox="1"/>
          <p:nvPr/>
        </p:nvSpPr>
        <p:spPr>
          <a:xfrm>
            <a:off x="16170682" y="24765000"/>
            <a:ext cx="741581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u="sng" dirty="0" smtClean="0"/>
              <a:t>Possible Asymmetric </a:t>
            </a:r>
            <a:r>
              <a:rPr lang="en-US" sz="4400" b="1" u="sng" dirty="0"/>
              <a:t>S</a:t>
            </a:r>
            <a:r>
              <a:rPr lang="en-US" sz="4400" b="1" u="sng" dirty="0" smtClean="0"/>
              <a:t>ynthesis </a:t>
            </a:r>
            <a:endParaRPr lang="en-SG" sz="4400" b="1" u="sng" dirty="0"/>
          </a:p>
        </p:txBody>
      </p:sp>
      <p:sp>
        <p:nvSpPr>
          <p:cNvPr id="20" name="TextBox 19"/>
          <p:cNvSpPr txBox="1"/>
          <p:nvPr/>
        </p:nvSpPr>
        <p:spPr>
          <a:xfrm>
            <a:off x="27965400" y="24900791"/>
            <a:ext cx="8543814" cy="32932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400" b="1" u="sng" dirty="0" smtClean="0"/>
              <a:t>Acknowledgements</a:t>
            </a:r>
          </a:p>
          <a:p>
            <a:pPr algn="ctr"/>
            <a:endParaRPr lang="en-US" sz="4400" b="1" u="sng" dirty="0" smtClean="0"/>
          </a:p>
          <a:p>
            <a:r>
              <a:rPr lang="en-US" sz="4000" dirty="0" smtClean="0"/>
              <a:t>The </a:t>
            </a:r>
            <a:r>
              <a:rPr lang="en-US" sz="4000" dirty="0" err="1" smtClean="0"/>
              <a:t>Panek</a:t>
            </a:r>
            <a:r>
              <a:rPr lang="en-US" sz="4000" dirty="0" smtClean="0"/>
              <a:t> Group</a:t>
            </a:r>
          </a:p>
          <a:p>
            <a:r>
              <a:rPr lang="en-US" sz="4000" dirty="0" smtClean="0"/>
              <a:t>Boston University Chemistry </a:t>
            </a:r>
            <a:r>
              <a:rPr lang="en-US" sz="4000" dirty="0" err="1" smtClean="0"/>
              <a:t>Deparment</a:t>
            </a:r>
            <a:endParaRPr lang="en-US" sz="4000" dirty="0" smtClean="0"/>
          </a:p>
          <a:p>
            <a:r>
              <a:rPr lang="en-US" sz="4000" dirty="0" smtClean="0"/>
              <a:t>ACS – IREU Program</a:t>
            </a:r>
            <a:endParaRPr lang="en-SG" sz="4000" dirty="0"/>
          </a:p>
        </p:txBody>
      </p:sp>
      <p:sp>
        <p:nvSpPr>
          <p:cNvPr id="21" name="TextBox 20"/>
          <p:cNvSpPr txBox="1"/>
          <p:nvPr/>
        </p:nvSpPr>
        <p:spPr>
          <a:xfrm>
            <a:off x="27813000" y="28194000"/>
            <a:ext cx="10591800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u="sng" dirty="0" smtClean="0"/>
              <a:t>References</a:t>
            </a:r>
            <a:r>
              <a:rPr lang="en-US" sz="4400" b="1" u="sng" dirty="0"/>
              <a:t/>
            </a:r>
            <a:br>
              <a:rPr lang="en-US" sz="4400" b="1" u="sng" dirty="0"/>
            </a:br>
            <a:endParaRPr lang="en-US" sz="4400" b="1" u="sng" dirty="0" smtClean="0"/>
          </a:p>
          <a:p>
            <a:r>
              <a:rPr lang="de-DE" sz="3200" dirty="0" smtClean="0"/>
              <a:t>1. Kohl</a:t>
            </a:r>
            <a:r>
              <a:rPr lang="de-DE" sz="3200" dirty="0"/>
              <a:t>, W.; Irschik, H.; Reichenbach, H.; </a:t>
            </a:r>
            <a:r>
              <a:rPr lang="de-DE" sz="3200" dirty="0" smtClean="0"/>
              <a:t>Hofle</a:t>
            </a:r>
            <a:r>
              <a:rPr lang="de-DE" sz="3200" dirty="0"/>
              <a:t>, G. </a:t>
            </a:r>
            <a:r>
              <a:rPr lang="de-DE" sz="3200" i="1" dirty="0"/>
              <a:t>Liebigs Ann.</a:t>
            </a:r>
          </a:p>
          <a:p>
            <a:r>
              <a:rPr lang="en-SG" sz="3200" i="1" dirty="0"/>
              <a:t>Chem. </a:t>
            </a:r>
            <a:r>
              <a:rPr lang="en-SG" sz="3200" b="1" dirty="0"/>
              <a:t>1983</a:t>
            </a:r>
            <a:r>
              <a:rPr lang="en-SG" sz="3200" dirty="0"/>
              <a:t>, </a:t>
            </a:r>
            <a:r>
              <a:rPr lang="en-SG" sz="3200" dirty="0" smtClean="0"/>
              <a:t>1656-1667</a:t>
            </a:r>
          </a:p>
          <a:p>
            <a:r>
              <a:rPr lang="de-DE" sz="3200" dirty="0" smtClean="0"/>
              <a:t>2. Kohl</a:t>
            </a:r>
            <a:r>
              <a:rPr lang="de-DE" sz="3200" dirty="0"/>
              <a:t>, W.; Irschik, H.; Reichenbach, H</a:t>
            </a:r>
            <a:r>
              <a:rPr lang="de-DE" sz="3200" dirty="0" smtClean="0"/>
              <a:t>.;</a:t>
            </a:r>
            <a:r>
              <a:rPr lang="en-SG" sz="3200" dirty="0" err="1" smtClean="0"/>
              <a:t>Hofle</a:t>
            </a:r>
            <a:r>
              <a:rPr lang="en-SG" sz="3200" dirty="0"/>
              <a:t>, G. </a:t>
            </a:r>
            <a:r>
              <a:rPr lang="en-SG" sz="3200" i="1" dirty="0" err="1"/>
              <a:t>Liebigs</a:t>
            </a:r>
            <a:r>
              <a:rPr lang="en-SG" sz="3200" i="1" dirty="0"/>
              <a:t> Ann. Chem. </a:t>
            </a:r>
            <a:r>
              <a:rPr lang="en-SG" sz="3200" b="1" dirty="0"/>
              <a:t>1984</a:t>
            </a:r>
            <a:r>
              <a:rPr lang="en-SG" sz="3200" dirty="0"/>
              <a:t>, </a:t>
            </a:r>
            <a:r>
              <a:rPr lang="en-SG" sz="3200" dirty="0" smtClean="0"/>
              <a:t>1088-1093</a:t>
            </a:r>
          </a:p>
          <a:p>
            <a:r>
              <a:rPr lang="de-DE" sz="3200" dirty="0" smtClean="0"/>
              <a:t>3. Irschik</a:t>
            </a:r>
            <a:r>
              <a:rPr lang="de-DE" sz="3200" dirty="0"/>
              <a:t>, H.; Gerth, K.; Ho¨fle, G.; Kohl, W.; Reichenbach, H. </a:t>
            </a:r>
            <a:r>
              <a:rPr lang="de-DE" sz="3200" i="1" dirty="0"/>
              <a:t>J.</a:t>
            </a:r>
          </a:p>
          <a:p>
            <a:r>
              <a:rPr lang="en-SG" sz="3200" i="1" dirty="0" err="1"/>
              <a:t>Antibiot</a:t>
            </a:r>
            <a:r>
              <a:rPr lang="en-SG" sz="3200" i="1" dirty="0"/>
              <a:t>. </a:t>
            </a:r>
            <a:r>
              <a:rPr lang="en-SG" sz="3200" b="1" dirty="0"/>
              <a:t>1983</a:t>
            </a:r>
            <a:r>
              <a:rPr lang="en-SG" sz="3200" dirty="0"/>
              <a:t>, </a:t>
            </a:r>
            <a:r>
              <a:rPr lang="en-SG" sz="3200" i="1" dirty="0"/>
              <a:t>36</a:t>
            </a:r>
            <a:r>
              <a:rPr lang="en-SG" sz="3200" dirty="0"/>
              <a:t>, 1651-1658</a:t>
            </a:r>
            <a:endParaRPr lang="en-SG" sz="3200" dirty="0" smtClean="0"/>
          </a:p>
          <a:p>
            <a:endParaRPr lang="en-SG" sz="4000" dirty="0"/>
          </a:p>
        </p:txBody>
      </p:sp>
    </p:spTree>
    <p:extLst>
      <p:ext uri="{BB962C8B-B14F-4D97-AF65-F5344CB8AC3E}">
        <p14:creationId xmlns:p14="http://schemas.microsoft.com/office/powerpoint/2010/main" val="17536103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2901</TotalTime>
  <Words>134</Words>
  <Application>Microsoft Macintosh PowerPoint</Application>
  <PresentationFormat>Custom</PresentationFormat>
  <Paragraphs>22</Paragraphs>
  <Slides>1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3" baseType="lpstr">
      <vt:lpstr>Office Theme</vt:lpstr>
      <vt:lpstr>CS ChemDraw Drawing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linus</dc:creator>
  <cp:lastModifiedBy>John K. Snyder</cp:lastModifiedBy>
  <cp:revision>24</cp:revision>
  <dcterms:created xsi:type="dcterms:W3CDTF">2014-08-02T03:12:05Z</dcterms:created>
  <dcterms:modified xsi:type="dcterms:W3CDTF">2014-08-05T03:21:16Z</dcterms:modified>
</cp:coreProperties>
</file>