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74" r:id="rId2"/>
    <p:sldId id="302" r:id="rId3"/>
    <p:sldId id="436" r:id="rId4"/>
    <p:sldId id="304" r:id="rId5"/>
    <p:sldId id="476" r:id="rId6"/>
    <p:sldId id="477" r:id="rId7"/>
    <p:sldId id="492" r:id="rId8"/>
    <p:sldId id="493" r:id="rId9"/>
    <p:sldId id="494" r:id="rId10"/>
    <p:sldId id="499" r:id="rId11"/>
    <p:sldId id="497" r:id="rId12"/>
    <p:sldId id="481" r:id="rId13"/>
    <p:sldId id="498" r:id="rId14"/>
    <p:sldId id="482" r:id="rId15"/>
    <p:sldId id="501" r:id="rId16"/>
    <p:sldId id="346" r:id="rId17"/>
    <p:sldId id="503" r:id="rId18"/>
    <p:sldId id="502" r:id="rId19"/>
    <p:sldId id="483" r:id="rId20"/>
    <p:sldId id="484" r:id="rId21"/>
    <p:sldId id="495" r:id="rId22"/>
    <p:sldId id="500" r:id="rId23"/>
    <p:sldId id="486" r:id="rId24"/>
    <p:sldId id="505" r:id="rId25"/>
    <p:sldId id="504" r:id="rId26"/>
    <p:sldId id="46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Osak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882C"/>
    <a:srgbClr val="CC0000"/>
    <a:srgbClr val="FF29E7"/>
    <a:srgbClr val="00A1DC"/>
    <a:srgbClr val="8ACB91"/>
    <a:srgbClr val="85D490"/>
    <a:srgbClr val="7F0001"/>
    <a:srgbClr val="0C93D6"/>
    <a:srgbClr val="486CA2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72" autoAdjust="0"/>
    <p:restoredTop sz="95000" autoAdjust="0"/>
  </p:normalViewPr>
  <p:slideViewPr>
    <p:cSldViewPr>
      <p:cViewPr varScale="1">
        <p:scale>
          <a:sx n="139" d="100"/>
          <a:sy n="139" d="100"/>
        </p:scale>
        <p:origin x="168" y="15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44" d="100"/>
          <a:sy n="144" d="100"/>
        </p:scale>
        <p:origin x="-2328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i="1" dirty="0">
                <a:solidFill>
                  <a:srgbClr val="C00000"/>
                </a:solidFill>
              </a:rPr>
              <a:t>Past-Year Use of Narcotics Other</a:t>
            </a:r>
            <a:r>
              <a:rPr lang="en-US" sz="2000" b="1" i="1" baseline="0" dirty="0">
                <a:solidFill>
                  <a:srgbClr val="C00000"/>
                </a:solidFill>
              </a:rPr>
              <a:t> Than Heroin*</a:t>
            </a:r>
            <a:endParaRPr lang="en-US" sz="2000" b="1" i="1" dirty="0">
              <a:solidFill>
                <a:srgbClr val="C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 (%)</c:v>
                </c:pt>
              </c:strCache>
            </c:strRef>
          </c:tx>
          <c:spPr>
            <a:ln w="38100" cap="rnd">
              <a:solidFill>
                <a:srgbClr val="CC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Sheet1!$A$2:$A$20</c:f>
              <c:numCache>
                <c:formatCode>General</c:formatCode>
                <c:ptCount val="1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</c:numCache>
            </c:numRef>
          </c:xVal>
          <c:yVal>
            <c:numRef>
              <c:f>Sheet1!$B$2:$B$20</c:f>
              <c:numCache>
                <c:formatCode>0%</c:formatCode>
                <c:ptCount val="19"/>
                <c:pt idx="0">
                  <c:v>0.106</c:v>
                </c:pt>
                <c:pt idx="1">
                  <c:v>9.9000000000000005E-2</c:v>
                </c:pt>
                <c:pt idx="2">
                  <c:v>0.13500000000000001</c:v>
                </c:pt>
                <c:pt idx="3">
                  <c:v>0.13200000000000001</c:v>
                </c:pt>
                <c:pt idx="4">
                  <c:v>0.13500000000000001</c:v>
                </c:pt>
                <c:pt idx="5">
                  <c:v>0.128</c:v>
                </c:pt>
                <c:pt idx="6">
                  <c:v>0.13400000000000001</c:v>
                </c:pt>
                <c:pt idx="7">
                  <c:v>0.13100000000000001</c:v>
                </c:pt>
                <c:pt idx="8">
                  <c:v>0.13200000000000001</c:v>
                </c:pt>
                <c:pt idx="9">
                  <c:v>0.13200000000000001</c:v>
                </c:pt>
                <c:pt idx="10">
                  <c:v>0.13</c:v>
                </c:pt>
                <c:pt idx="11">
                  <c:v>0.13</c:v>
                </c:pt>
                <c:pt idx="12">
                  <c:v>0.122</c:v>
                </c:pt>
                <c:pt idx="13">
                  <c:v>0.111</c:v>
                </c:pt>
                <c:pt idx="14">
                  <c:v>9.5000000000000001E-2</c:v>
                </c:pt>
                <c:pt idx="15">
                  <c:v>8.4000000000000005E-2</c:v>
                </c:pt>
                <c:pt idx="16">
                  <c:v>7.8E-2</c:v>
                </c:pt>
                <c:pt idx="17">
                  <c:v>6.8000000000000005E-2</c:v>
                </c:pt>
                <c:pt idx="18">
                  <c:v>3.4000000000000002E-2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E7D-1949-B115-5BEDFA6C3D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022608"/>
        <c:axId val="165858896"/>
      </c:scatterChart>
      <c:valAx>
        <c:axId val="165022608"/>
        <c:scaling>
          <c:orientation val="minMax"/>
          <c:max val="2018"/>
          <c:min val="2000"/>
        </c:scaling>
        <c:delete val="0"/>
        <c:axPos val="b"/>
        <c:numFmt formatCode="General" sourceLinked="1"/>
        <c:majorTickMark val="cross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3600000" spcFirstLastPara="1" vertOverflow="ellipsis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858896"/>
        <c:crosses val="autoZero"/>
        <c:crossBetween val="midCat"/>
        <c:majorUnit val="1"/>
        <c:minorUnit val="0.5"/>
      </c:valAx>
      <c:valAx>
        <c:axId val="165858896"/>
        <c:scaling>
          <c:orientation val="minMax"/>
          <c:max val="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>
                    <a:solidFill>
                      <a:schemeClr val="tx1"/>
                    </a:solidFill>
                  </a:rPr>
                  <a:t>Percentage (%)</a:t>
                </a:r>
              </a:p>
              <a:p>
                <a:pPr>
                  <a:defRPr/>
                </a:pPr>
                <a:endParaRPr lang="en-US" sz="14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cross"/>
        <c:minorTickMark val="out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165022608"/>
        <c:crosses val="autoZero"/>
        <c:crossBetween val="midCat"/>
        <c:majorUnit val="0.1"/>
        <c:minorUnit val="0.0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>
      <a:gsLst>
        <a:gs pos="0">
          <a:schemeClr val="accent5">
            <a:alpha val="20000"/>
          </a:schemeClr>
        </a:gs>
        <a:gs pos="100000">
          <a:schemeClr val="accent1">
            <a:lumMod val="30000"/>
            <a:lumOff val="70000"/>
          </a:schemeClr>
        </a:gs>
      </a:gsLst>
      <a:lin ang="16200000" scaled="0"/>
    </a:gradFill>
    <a:ln w="9525"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95403DE-F61F-44FF-A4EE-23636B4F26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07529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Osaka" charset="0"/>
                <a:cs typeface="Osak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0402398-48F0-4672-AB4E-42C92434B0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412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Osaka" pitchFamily="-64" charset="-128"/>
        <a:cs typeface="Osaka" pitchFamily="-6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fld id="{1AE2B70A-AA4B-4309-BCE8-62BC5B25F7EC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82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fld id="{1AE2B70A-AA4B-4309-BCE8-62BC5B25F7EC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9003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 I have now told you that overall opioid use has been decreasing</a:t>
            </a:r>
            <a:r>
              <a:rPr lang="en-US" baseline="0" dirty="0"/>
              <a:t> but that hospitalization for opioid poisoning might be increasing- until really last week there was question about what was happening with overdose deaths in this age group- but then this data brief was released by the CDC and the NCHS- showing that there has been an increase in the last couple of years in overdose deaths (from any substance)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03F29-C33C-744B-9C67-4A132DB3C06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82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fld id="{1AE2B70A-AA4B-4309-BCE8-62BC5B25F7EC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9751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fld id="{1AE2B70A-AA4B-4309-BCE8-62BC5B25F7EC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Osaka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933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 userDrawn="1"/>
        </p:nvSpPr>
        <p:spPr bwMode="auto">
          <a:xfrm>
            <a:off x="0" y="-76200"/>
            <a:ext cx="9144000" cy="5791200"/>
          </a:xfrm>
          <a:prstGeom prst="rect">
            <a:avLst/>
          </a:prstGeom>
          <a:gradFill rotWithShape="0">
            <a:gsLst>
              <a:gs pos="50000">
                <a:srgbClr val="0E2A67"/>
              </a:gs>
              <a:gs pos="0">
                <a:srgbClr val="486CA2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>
              <a:defRPr/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563880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>
              <a:defRPr/>
            </a:pPr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0" y="5638800"/>
            <a:ext cx="9144000" cy="0"/>
          </a:xfrm>
          <a:prstGeom prst="line">
            <a:avLst/>
          </a:prstGeom>
          <a:noFill/>
          <a:ln w="6350">
            <a:solidFill>
              <a:srgbClr val="4D4D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 anchor="b"/>
          <a:lstStyle>
            <a:lvl1pPr algn="l"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10000"/>
            <a:ext cx="6400800" cy="1371600"/>
          </a:xfrm>
        </p:spPr>
        <p:txBody>
          <a:bodyPr/>
          <a:lstStyle>
            <a:lvl1pPr marL="0" indent="0" algn="l">
              <a:buFont typeface="Wingdings" charset="2"/>
              <a:buNone/>
              <a:defRPr>
                <a:solidFill>
                  <a:srgbClr val="CCCCCC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95" descr="BMC-logo-RGB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0" y="0"/>
            <a:ext cx="44196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95" descr="BMC-logo-RGB"/>
          <p:cNvPicPr>
            <a:picLocks noChangeAspect="1" noChangeArrowheads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5800" y="228600"/>
            <a:ext cx="44196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BUSM Logo.pdf">
            <a:extLst>
              <a:ext uri="{FF2B5EF4-FFF2-40B4-BE49-F238E27FC236}">
                <a16:creationId xmlns:a16="http://schemas.microsoft.com/office/drawing/2014/main" id="{12CB6027-3B61-B649-8428-F7CBAF9814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6101651"/>
            <a:ext cx="2057400" cy="30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ECE0FD-7B75-3142-9B5C-470331A9A23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226" y="5943600"/>
            <a:ext cx="1136747" cy="6208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4158FE0-213B-5343-B124-0A4D03FA2DE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5959997"/>
            <a:ext cx="1752600" cy="54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671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18DEAFB0-5F7D-45A6-B662-D2EA6BF15B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CC3DFF47-6C21-4FD9-9203-DB30C1607722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653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762000"/>
            <a:ext cx="19812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0"/>
            <a:ext cx="5791200" cy="4953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31E60114-293C-499A-8F38-9BB1B1483E4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0B47F737-A161-4DD8-8D65-4CC253BCAB5F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453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>
                  <a:noFill/>
                </a:ln>
                <a:solidFill>
                  <a:srgbClr val="0E2A67"/>
                </a:solidFill>
                <a:effectLst/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763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D3EC1CAC-0B5E-4B7A-AC38-2B388530099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8F810019-D7B6-4A26-910A-A1353C6DC2E7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227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862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5C9DE055-3B0E-4EA6-86EA-0D8BCBC16D8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FCC38DD8-89B6-465A-BFD5-D01FFD512249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859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C26F6D87-151F-43F7-8B38-8D43255ACE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E80B3CCA-A6EF-4031-BEF5-E38D31B76459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01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601067EB-0B25-4C9C-ABEC-385434ED7DB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F42B9F7C-9141-4657-8028-249CAFF9F58D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39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EFE32062-95B9-44AB-A732-2BD8600023E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16F46A7D-6DDF-4559-B929-0A850F887AD6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6817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73DA41DA-0872-4D21-BC29-7FCB8F6E24D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4241ECCD-F3A1-4F1D-A070-0C646544492C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51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09600" y="0"/>
            <a:ext cx="5105400" cy="3048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Times" charset="0"/>
                <a:ea typeface="Osaka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Trustees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86600" y="5903913"/>
            <a:ext cx="1447800" cy="68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F8B7447D-9145-49F2-A74D-EE5731FDA40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2"/>
          </p:nvPr>
        </p:nvSpPr>
        <p:spPr>
          <a:xfrm>
            <a:off x="6629400" y="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fld id="{312628E0-3F34-4AC6-94DF-82DE5DE6A3E9}" type="datetime1">
              <a:rPr lang="en-US" altLang="en-US"/>
              <a:pPr/>
              <a:t>1/23/20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46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7924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title of this slide.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9906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cxnSp>
        <p:nvCxnSpPr>
          <p:cNvPr id="1029" name="Straight Connector 5"/>
          <p:cNvCxnSpPr>
            <a:cxnSpLocks noChangeShapeType="1"/>
          </p:cNvCxnSpPr>
          <p:nvPr/>
        </p:nvCxnSpPr>
        <p:spPr bwMode="auto">
          <a:xfrm>
            <a:off x="609600" y="6207125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5"/>
          <p:cNvCxnSpPr>
            <a:cxnSpLocks noChangeShapeType="1"/>
          </p:cNvCxnSpPr>
          <p:nvPr userDrawn="1"/>
        </p:nvCxnSpPr>
        <p:spPr bwMode="auto">
          <a:xfrm>
            <a:off x="609600" y="9144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0" descr="BUSM Logo.pdf">
            <a:extLst>
              <a:ext uri="{FF2B5EF4-FFF2-40B4-BE49-F238E27FC236}">
                <a16:creationId xmlns:a16="http://schemas.microsoft.com/office/drawing/2014/main" id="{877DC67A-1228-DD43-8A1F-FF9A36386DE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6395152"/>
            <a:ext cx="2057400" cy="30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83E30E-3F22-8F41-B75B-A4C1C1F256BD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226" y="6237101"/>
            <a:ext cx="1136747" cy="6208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5197CD-F337-EC4D-9AC3-C8213E724CC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6253498"/>
            <a:ext cx="1752600" cy="5435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3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cap="none" spc="0">
          <a:ln>
            <a:noFill/>
          </a:ln>
          <a:solidFill>
            <a:srgbClr val="0E2A67"/>
          </a:solidFill>
          <a:effectLst/>
          <a:latin typeface="Arial"/>
          <a:ea typeface="+mj-ea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  <a:ea typeface="Osaka" pitchFamily="-6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  <a:ea typeface="Osaka" pitchFamily="-6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  <a:ea typeface="Osaka" pitchFamily="-6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FFFF"/>
          </a:solidFill>
          <a:latin typeface="Arial" charset="0"/>
          <a:ea typeface="Osaka" pitchFamily="-64" charset="-128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ea typeface="Osaka" pitchFamily="-64" charset="-128"/>
          <a:cs typeface="Osaka" pitchFamily="-6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3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 sz="28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 sz="24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 sz="20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675B4"/>
        </a:buClr>
        <a:buFont typeface="Wingdings" pitchFamily="2" charset="2"/>
        <a:buChar char="§"/>
        <a:defRPr sz="20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675B4"/>
        </a:buClr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0"/>
            <a:ext cx="7772400" cy="1143000"/>
          </a:xfrm>
        </p:spPr>
        <p:txBody>
          <a:bodyPr/>
          <a:lstStyle/>
          <a:p>
            <a:r>
              <a:rPr lang="en-US" sz="3600" dirty="0"/>
              <a:t>Substance Use and the Family</a:t>
            </a:r>
            <a:endParaRPr lang="en-US" sz="3600" dirty="0">
              <a:effectLst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81400"/>
            <a:ext cx="7315200" cy="1371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en-US" sz="1800" dirty="0">
                <a:solidFill>
                  <a:schemeClr val="bg1"/>
                </a:solidFill>
                <a:latin typeface="Arial" pitchFamily="34" charset="0"/>
              </a:rPr>
              <a:t>Scott Hadland, MD, MPH, MS</a:t>
            </a:r>
          </a:p>
          <a:p>
            <a:pPr>
              <a:spcBef>
                <a:spcPts val="0"/>
              </a:spcBef>
            </a:pPr>
            <a:r>
              <a:rPr lang="en-US" altLang="en-US" sz="1800" dirty="0">
                <a:solidFill>
                  <a:schemeClr val="bg1"/>
                </a:solidFill>
                <a:latin typeface="Arial" pitchFamily="34" charset="0"/>
              </a:rPr>
              <a:t>Assistant Professor of Pediatrics</a:t>
            </a:r>
          </a:p>
          <a:p>
            <a:pPr>
              <a:spcBef>
                <a:spcPts val="0"/>
              </a:spcBef>
            </a:pPr>
            <a:r>
              <a:rPr lang="en-US" altLang="en-US" sz="1800" dirty="0">
                <a:solidFill>
                  <a:schemeClr val="bg1"/>
                </a:solidFill>
                <a:latin typeface="Arial" pitchFamily="34" charset="0"/>
              </a:rPr>
              <a:t>Boston Medical Center / Boston University School of Medicine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01B83E-422A-FD49-AAF8-87EDD0AC97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27" y="4773924"/>
            <a:ext cx="182880" cy="1402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54A6D6-1987-F84F-A4D2-D2064DB510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0" y="5002878"/>
            <a:ext cx="182857" cy="182857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9FCFB813-B63F-E042-8863-4CDA09A59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4648200"/>
            <a:ext cx="7315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charset="2"/>
              <a:buNone/>
              <a:defRPr sz="3200">
                <a:solidFill>
                  <a:srgbClr val="CCCCCC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2675B4"/>
              </a:buClr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>
              <a:spcBef>
                <a:spcPts val="800"/>
              </a:spcBef>
            </a:pPr>
            <a:r>
              <a:rPr lang="en-US" altLang="en-US" sz="1650" kern="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scott.hadland@bmc.org</a:t>
            </a:r>
            <a:endParaRPr lang="en-US" altLang="en-US" sz="1650" kern="0" dirty="0">
              <a:solidFill>
                <a:schemeClr val="bg1">
                  <a:lumMod val="85000"/>
                </a:schemeClr>
              </a:solidFill>
              <a:latin typeface="Arial" pitchFamily="34" charset="0"/>
            </a:endParaRPr>
          </a:p>
          <a:p>
            <a:pPr marL="285750">
              <a:spcBef>
                <a:spcPts val="0"/>
              </a:spcBef>
            </a:pPr>
            <a:r>
              <a:rPr lang="en-US" altLang="en-US" sz="1650" kern="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@</a:t>
            </a:r>
            <a:r>
              <a:rPr lang="en-US" altLang="en-US" sz="1650" kern="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</a:rPr>
              <a:t>DrScottHadland</a:t>
            </a:r>
            <a:endParaRPr lang="en-US" altLang="en-US" sz="1650" kern="0" dirty="0">
              <a:solidFill>
                <a:schemeClr val="bg1">
                  <a:lumMod val="85000"/>
                </a:schemeClr>
              </a:solidFill>
              <a:latin typeface="Arial" pitchFamily="34" charset="0"/>
            </a:endParaRPr>
          </a:p>
          <a:p>
            <a:pPr>
              <a:spcBef>
                <a:spcPts val="0"/>
              </a:spcBef>
            </a:pPr>
            <a:endParaRPr lang="en-US" altLang="en-US" sz="1700" kern="0" dirty="0">
              <a:solidFill>
                <a:schemeClr val="bg1">
                  <a:lumMod val="85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70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Misuse of Prescription Opioids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Monitoring the Future, University of Michigan, 2019</a:t>
            </a:r>
          </a:p>
        </p:txBody>
      </p:sp>
      <p:graphicFrame>
        <p:nvGraphicFramePr>
          <p:cNvPr id="5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663187"/>
              </p:ext>
            </p:extLst>
          </p:nvPr>
        </p:nvGraphicFramePr>
        <p:xfrm>
          <a:off x="609600" y="1524000"/>
          <a:ext cx="7924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 bwMode="auto">
          <a:xfrm>
            <a:off x="6324600" y="2133600"/>
            <a:ext cx="2133600" cy="947241"/>
          </a:xfrm>
          <a:prstGeom prst="roundRect">
            <a:avLst/>
          </a:prstGeom>
          <a:gradFill>
            <a:gsLst>
              <a:gs pos="0">
                <a:schemeClr val="accent5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9525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Osaka" pitchFamily="-64" charset="-128"/>
                <a:cs typeface="Osaka" pitchFamily="-64" charset="-128"/>
              </a:rPr>
              <a:t>1 in 29 students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latin typeface="+mj-lt"/>
                <a:ea typeface="Osaka" pitchFamily="-64" charset="-128"/>
                <a:cs typeface="Osaka" pitchFamily="-64" charset="-128"/>
              </a:rPr>
              <a:t>(About one student in a typical classroom)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8077200" y="3157041"/>
            <a:ext cx="381000" cy="6858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1777701" y="4953000"/>
            <a:ext cx="6680499" cy="270968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i="1" dirty="0"/>
              <a:t>*Note: Only 0.4% of all 12</a:t>
            </a:r>
            <a:r>
              <a:rPr lang="en-US" sz="1400" i="1" baseline="30000" dirty="0"/>
              <a:t>th</a:t>
            </a:r>
            <a:r>
              <a:rPr lang="en-US" sz="1400" i="1" dirty="0"/>
              <a:t> grade students reported past-year heroin use in 2018</a:t>
            </a:r>
          </a:p>
        </p:txBody>
      </p:sp>
    </p:spTree>
    <p:extLst>
      <p:ext uri="{BB962C8B-B14F-4D97-AF65-F5344CB8AC3E}">
        <p14:creationId xmlns:p14="http://schemas.microsoft.com/office/powerpoint/2010/main" val="157823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b="1" dirty="0"/>
              <a:t>Trends in Teen Overdose Deaths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Gaither JR, et al. 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JAMA </a:t>
            </a:r>
            <a:r>
              <a:rPr lang="en-US" altLang="en-US" sz="1400" i="1" dirty="0" err="1">
                <a:latin typeface="Arial" pitchFamily="34" charset="0"/>
                <a:cs typeface="Arial" pitchFamily="34" charset="0"/>
              </a:rPr>
              <a:t>Netw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 Open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. 2018;1(8):e186558.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071330-B36A-D841-9616-2F62601E5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5468" y="990600"/>
            <a:ext cx="3718932" cy="4800600"/>
          </a:xfrm>
        </p:spPr>
        <p:txBody>
          <a:bodyPr/>
          <a:lstStyle/>
          <a:p>
            <a:r>
              <a:rPr lang="en-US" sz="2400" dirty="0"/>
              <a:t>Between 1999 and 2016, overdose deaths rose among 15- to 19-year-olds:</a:t>
            </a:r>
          </a:p>
          <a:p>
            <a:pPr lvl="1">
              <a:spcBef>
                <a:spcPts val="1600"/>
              </a:spcBef>
            </a:pPr>
            <a:r>
              <a:rPr lang="en-US" sz="2000" b="1" dirty="0">
                <a:solidFill>
                  <a:srgbClr val="C00000"/>
                </a:solidFill>
              </a:rPr>
              <a:t>95% </a:t>
            </a:r>
            <a:r>
              <a:rPr lang="en-US" sz="2000" dirty="0"/>
              <a:t>for prescription opioids</a:t>
            </a:r>
          </a:p>
          <a:p>
            <a:pPr lvl="1">
              <a:spcBef>
                <a:spcPts val="1600"/>
              </a:spcBef>
            </a:pPr>
            <a:r>
              <a:rPr lang="en-US" sz="2000" b="1" dirty="0">
                <a:solidFill>
                  <a:srgbClr val="C00000"/>
                </a:solidFill>
              </a:rPr>
              <a:t>405% </a:t>
            </a:r>
            <a:r>
              <a:rPr lang="en-US" sz="2000" dirty="0"/>
              <a:t>for heroin</a:t>
            </a:r>
          </a:p>
          <a:p>
            <a:pPr lvl="1">
              <a:spcBef>
                <a:spcPts val="1600"/>
              </a:spcBef>
            </a:pPr>
            <a:r>
              <a:rPr lang="en-US" sz="2000" b="1" dirty="0">
                <a:solidFill>
                  <a:srgbClr val="C00000"/>
                </a:solidFill>
              </a:rPr>
              <a:t>2925% </a:t>
            </a:r>
            <a:r>
              <a:rPr lang="en-US" sz="2000" dirty="0"/>
              <a:t>for synthetic opioids (i.e., fentanyl)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7950E4-F469-5A41-98BE-A213B8370A3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066800"/>
            <a:ext cx="4205868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575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Trends in Opioid Use Disorder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Hadland SE et al. 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JAMA </a:t>
            </a:r>
            <a:r>
              <a:rPr lang="en-US" altLang="en-US" sz="1400" i="1" dirty="0" err="1">
                <a:latin typeface="Arial" pitchFamily="34" charset="0"/>
                <a:cs typeface="Arial" pitchFamily="34" charset="0"/>
              </a:rPr>
              <a:t>Pediatr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, 2017;171(8):747-55.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66800"/>
            <a:ext cx="7634377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4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Take-Home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Substance use contributes to the three </a:t>
            </a:r>
            <a:r>
              <a:rPr lang="en-US" sz="2400" dirty="0">
                <a:solidFill>
                  <a:srgbClr val="C00000"/>
                </a:solidFill>
              </a:rPr>
              <a:t>leading causes of death </a:t>
            </a:r>
            <a:r>
              <a:rPr lang="en-US" sz="2400" dirty="0"/>
              <a:t>among young people: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Motor vehicle crashes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Suicide</a:t>
            </a:r>
          </a:p>
          <a:p>
            <a:pPr lvl="1">
              <a:buFont typeface="+mj-lt"/>
              <a:buAutoNum type="arabicPeriod"/>
            </a:pPr>
            <a:r>
              <a:rPr lang="en-US" sz="2000" dirty="0"/>
              <a:t>Homicide</a:t>
            </a:r>
          </a:p>
          <a:p>
            <a:pPr>
              <a:spcBef>
                <a:spcPts val="2000"/>
              </a:spcBef>
            </a:pPr>
            <a:r>
              <a:rPr lang="en-US" sz="2400" dirty="0"/>
              <a:t>For many substances, use is declining, but…</a:t>
            </a:r>
          </a:p>
          <a:p>
            <a:pPr lvl="1"/>
            <a:r>
              <a:rPr lang="en-US" sz="2000" dirty="0"/>
              <a:t>Heavy use is </a:t>
            </a:r>
            <a:r>
              <a:rPr lang="en-US" sz="2000" dirty="0">
                <a:solidFill>
                  <a:srgbClr val="C00000"/>
                </a:solidFill>
              </a:rPr>
              <a:t>increasing</a:t>
            </a:r>
            <a:r>
              <a:rPr lang="en-US" sz="2000" dirty="0"/>
              <a:t> for other substances (e.g., marijuana)</a:t>
            </a:r>
          </a:p>
          <a:p>
            <a:pPr lvl="1"/>
            <a:r>
              <a:rPr lang="en-US" sz="2000" dirty="0"/>
              <a:t>Declines in use are </a:t>
            </a:r>
            <a:r>
              <a:rPr lang="en-US" sz="2000" dirty="0">
                <a:solidFill>
                  <a:srgbClr val="C00000"/>
                </a:solidFill>
              </a:rPr>
              <a:t>not equal </a:t>
            </a:r>
            <a:r>
              <a:rPr lang="en-US" sz="2000" dirty="0"/>
              <a:t>across all youth (e.g., girls, black adolescents, and adolescents from low socioeconomic backgrounds) 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</a:rPr>
              <a:t>Harms</a:t>
            </a:r>
            <a:r>
              <a:rPr lang="en-US" sz="2000" dirty="0"/>
              <a:t> of use persist, and may be intensifying for some substances (e.g., marijuana, opioids)</a:t>
            </a:r>
          </a:p>
        </p:txBody>
      </p:sp>
    </p:spTree>
    <p:extLst>
      <p:ext uri="{BB962C8B-B14F-4D97-AF65-F5344CB8AC3E}">
        <p14:creationId xmlns:p14="http://schemas.microsoft.com/office/powerpoint/2010/main" val="887470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96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Part 2: </a:t>
            </a:r>
            <a:br>
              <a:rPr lang="en-US" sz="3600" dirty="0"/>
            </a:br>
            <a:r>
              <a:rPr lang="en-US" sz="3600" dirty="0"/>
              <a:t>Addiction and Families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66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“Addiction”: Substance Use Disorder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5715000" cy="480060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i="1" dirty="0"/>
              <a:t>Substance use occurring over 12 months with ≥2 of: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Taken in larger amounts / over a longer period than intended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Persistent desire / unsuccessful efforts to cut down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Excess time spent in activities to obtain, use or recover from substance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Craving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Failure to fulfill major role obligations at work, school, or home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Continued use despite having persistent / recurrent social or interpersonal problems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Social, occupational, or recreational activities given up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Recurrent use in situations in which it is physically hazardous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Continued use despite knowledge of having a persistent or recurrent physical or psychological problem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Tolerance</a:t>
            </a:r>
          </a:p>
          <a:p>
            <a:pPr marL="457200" marR="0" lvl="0" defTabSz="91440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C00000"/>
              </a:buClr>
              <a:buSzTx/>
              <a:buFont typeface="+mj-lt"/>
              <a:buAutoNum type="arabicPeriod"/>
              <a:defRPr/>
            </a:pPr>
            <a:r>
              <a:rPr lang="en-US" sz="1600" dirty="0"/>
              <a:t>Withdrawal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i="1" dirty="0">
                <a:latin typeface="Arial" charset="0"/>
                <a:ea typeface="Arial" charset="0"/>
                <a:cs typeface="Arial" charset="0"/>
              </a:rPr>
              <a:t>Diagnostic and Statistical Manual of Mental Disorders 5</a:t>
            </a:r>
            <a:r>
              <a:rPr lang="en-US" altLang="en-US" sz="1400" dirty="0">
                <a:latin typeface="Arial" charset="0"/>
                <a:ea typeface="Arial" charset="0"/>
                <a:cs typeface="Arial" charset="0"/>
              </a:rPr>
              <a:t>, APA, 2013.</a:t>
            </a:r>
            <a:endParaRPr lang="en-US" altLang="en-US" sz="14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781800" y="1092363"/>
            <a:ext cx="1752600" cy="2108038"/>
          </a:xfrm>
          <a:prstGeom prst="roundRect">
            <a:avLst/>
          </a:prstGeom>
          <a:gradFill>
            <a:gsLst>
              <a:gs pos="0">
                <a:srgbClr val="F9CEC6"/>
              </a:gs>
              <a:gs pos="100000">
                <a:srgbClr val="EB5553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200"/>
              </a:spcBef>
            </a:pPr>
            <a:r>
              <a:rPr lang="en-US" sz="1500" b="1" dirty="0">
                <a:latin typeface="Arial" charset="0"/>
                <a:ea typeface="Arial" charset="0"/>
                <a:cs typeface="Arial" charset="0"/>
              </a:rPr>
              <a:t>Mild:</a:t>
            </a:r>
          </a:p>
          <a:p>
            <a:pPr marL="115888" eaLnBrk="0" hangingPunct="0">
              <a:spcBef>
                <a:spcPts val="200"/>
              </a:spcBef>
            </a:pPr>
            <a:r>
              <a:rPr lang="en-US" sz="1500" dirty="0">
                <a:latin typeface="Arial" charset="0"/>
                <a:ea typeface="Arial" charset="0"/>
                <a:cs typeface="Arial" charset="0"/>
              </a:rPr>
              <a:t>2-3 criteria</a:t>
            </a:r>
          </a:p>
          <a:p>
            <a:pPr eaLnBrk="0" hangingPunct="0">
              <a:spcBef>
                <a:spcPts val="1200"/>
              </a:spcBef>
            </a:pPr>
            <a:r>
              <a:rPr lang="en-US" sz="1500" b="1" dirty="0">
                <a:latin typeface="Arial" charset="0"/>
                <a:ea typeface="Arial" charset="0"/>
                <a:cs typeface="Arial" charset="0"/>
              </a:rPr>
              <a:t>Moderate:</a:t>
            </a:r>
            <a:endParaRPr lang="en-US" sz="1500" dirty="0">
              <a:latin typeface="Arial" charset="0"/>
              <a:ea typeface="Arial" charset="0"/>
              <a:cs typeface="Arial" charset="0"/>
            </a:endParaRPr>
          </a:p>
          <a:p>
            <a:pPr marL="115888" eaLnBrk="0" hangingPunct="0">
              <a:spcBef>
                <a:spcPts val="200"/>
              </a:spcBef>
            </a:pPr>
            <a:r>
              <a:rPr lang="en-US" sz="1500" dirty="0">
                <a:latin typeface="Arial" charset="0"/>
                <a:ea typeface="Arial" charset="0"/>
                <a:cs typeface="Arial" charset="0"/>
              </a:rPr>
              <a:t>4-5 symptoms</a:t>
            </a:r>
          </a:p>
          <a:p>
            <a:pPr eaLnBrk="0" hangingPunct="0">
              <a:spcBef>
                <a:spcPts val="1200"/>
              </a:spcBef>
            </a:pPr>
            <a:r>
              <a:rPr lang="en-US" sz="1500" b="1" dirty="0">
                <a:latin typeface="Arial" charset="0"/>
                <a:ea typeface="Arial" charset="0"/>
                <a:cs typeface="Arial" charset="0"/>
              </a:rPr>
              <a:t>Severe:</a:t>
            </a:r>
            <a:endParaRPr lang="en-US" sz="1500" dirty="0">
              <a:latin typeface="Arial" charset="0"/>
              <a:ea typeface="Arial" charset="0"/>
              <a:cs typeface="Arial" charset="0"/>
            </a:endParaRPr>
          </a:p>
          <a:p>
            <a:pPr marL="115888" eaLnBrk="0" hangingPunct="0">
              <a:spcBef>
                <a:spcPts val="200"/>
              </a:spcBef>
            </a:pPr>
            <a:r>
              <a:rPr lang="en-US" sz="1500" dirty="0">
                <a:latin typeface="Arial" charset="0"/>
                <a:ea typeface="Arial" charset="0"/>
                <a:cs typeface="Arial" charset="0"/>
              </a:rPr>
              <a:t>≥6 symptoms</a:t>
            </a:r>
          </a:p>
        </p:txBody>
      </p:sp>
    </p:spTree>
    <p:extLst>
      <p:ext uri="{BB962C8B-B14F-4D97-AF65-F5344CB8AC3E}">
        <p14:creationId xmlns:p14="http://schemas.microsoft.com/office/powerpoint/2010/main" val="3439265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Co-Occurring Concerns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 err="1">
                <a:latin typeface="Arial" pitchFamily="34" charset="0"/>
                <a:cs typeface="Arial" pitchFamily="34" charset="0"/>
              </a:rPr>
              <a:t>Conrod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 PJ, et al. 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JAMA Psychiatry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, 2013;70(3):334-42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233654" y="1047848"/>
            <a:ext cx="2286000" cy="647898"/>
          </a:xfrm>
          <a:prstGeom prst="roundRect">
            <a:avLst/>
          </a:prstGeom>
          <a:gradFill>
            <a:gsLst>
              <a:gs pos="0">
                <a:srgbClr val="F9CEC6"/>
              </a:gs>
              <a:gs pos="100000">
                <a:srgbClr val="EB5553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1. Sensation-Seeking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233654" y="1810243"/>
            <a:ext cx="2286000" cy="649224"/>
          </a:xfrm>
          <a:prstGeom prst="roundRect">
            <a:avLst/>
          </a:prstGeom>
          <a:gradFill>
            <a:gsLst>
              <a:gs pos="0">
                <a:srgbClr val="DADCFD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2. Impulsiveness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588038" y="1047848"/>
            <a:ext cx="2331915" cy="647898"/>
          </a:xfrm>
          <a:prstGeom prst="roundRect">
            <a:avLst/>
          </a:prstGeom>
          <a:gradFill>
            <a:gsLst>
              <a:gs pos="0">
                <a:srgbClr val="BFF7D1"/>
              </a:gs>
              <a:gs pos="100000">
                <a:srgbClr val="78CF92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3. Anxiety Sensitivity</a:t>
            </a:r>
          </a:p>
        </p:txBody>
      </p:sp>
      <p:sp>
        <p:nvSpPr>
          <p:cNvPr id="11" name="Right Brace 10"/>
          <p:cNvSpPr/>
          <p:nvPr/>
        </p:nvSpPr>
        <p:spPr bwMode="auto">
          <a:xfrm rot="5400000">
            <a:off x="4367381" y="438149"/>
            <a:ext cx="418844" cy="4686300"/>
          </a:xfrm>
          <a:prstGeom prst="rightBrace">
            <a:avLst/>
          </a:prstGeom>
          <a:noFill/>
          <a:ln w="28575" cap="flat" cmpd="sng" algn="ctr">
            <a:solidFill>
              <a:srgbClr val="FF99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3355046" y="3425935"/>
            <a:ext cx="2438400" cy="990344"/>
          </a:xfrm>
          <a:prstGeom prst="roundRect">
            <a:avLst/>
          </a:prstGeom>
          <a:gradFill>
            <a:gsLst>
              <a:gs pos="0">
                <a:srgbClr val="DDCCED"/>
              </a:gs>
              <a:gs pos="100000">
                <a:srgbClr val="B589C4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Dysregulation </a:t>
            </a: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that is</a:t>
            </a:r>
            <a:r>
              <a:rPr lang="en-US" sz="18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addressed </a:t>
            </a:r>
            <a:r>
              <a:rPr lang="en-US" sz="1800">
                <a:latin typeface="Arial" charset="0"/>
                <a:ea typeface="Arial" charset="0"/>
                <a:cs typeface="Arial" charset="0"/>
              </a:rPr>
              <a:t>with substance </a:t>
            </a: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use</a:t>
            </a:r>
            <a:endParaRPr kumimoji="0" lang="en-US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4576803" y="2990721"/>
            <a:ext cx="1" cy="4193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99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U-Turn Arrow 18"/>
          <p:cNvSpPr/>
          <p:nvPr/>
        </p:nvSpPr>
        <p:spPr bwMode="auto">
          <a:xfrm rot="10800000">
            <a:off x="3834492" y="4476849"/>
            <a:ext cx="1240807" cy="1219200"/>
          </a:xfrm>
          <a:prstGeom prst="uturnArrow">
            <a:avLst/>
          </a:prstGeom>
          <a:solidFill>
            <a:srgbClr val="FF99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591832" y="1811569"/>
            <a:ext cx="2331915" cy="647898"/>
          </a:xfrm>
          <a:prstGeom prst="roundRect">
            <a:avLst/>
          </a:prstGeom>
          <a:gradFill>
            <a:gsLst>
              <a:gs pos="0">
                <a:srgbClr val="FFF6D9"/>
              </a:gs>
              <a:gs pos="100000">
                <a:srgbClr val="FFD757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4. Hopelessness</a:t>
            </a:r>
          </a:p>
        </p:txBody>
      </p:sp>
    </p:spTree>
    <p:extLst>
      <p:ext uri="{BB962C8B-B14F-4D97-AF65-F5344CB8AC3E}">
        <p14:creationId xmlns:p14="http://schemas.microsoft.com/office/powerpoint/2010/main" val="170767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 animBg="1"/>
      <p:bldP spid="16" grpId="1" animBg="1"/>
      <p:bldP spid="19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3274F-3419-824F-BF2E-28E2FF13E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Course &amp; Substance Use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3231CA1-E6FF-094A-A938-4E3DB3391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060450"/>
            <a:ext cx="7429500" cy="4737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8F7A54-6F39-D845-B7E9-2C78C18B0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Adapted from Figure on suicide from: S Fazel, B </a:t>
            </a:r>
            <a:r>
              <a:rPr lang="en-US" altLang="en-US" sz="1400" dirty="0" err="1">
                <a:latin typeface="Arial" pitchFamily="34" charset="0"/>
                <a:cs typeface="Arial" pitchFamily="34" charset="0"/>
              </a:rPr>
              <a:t>Runeson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N </a:t>
            </a:r>
            <a:r>
              <a:rPr lang="en-US" altLang="en-US" sz="1400" i="1" dirty="0" err="1">
                <a:latin typeface="Arial" pitchFamily="34" charset="0"/>
                <a:cs typeface="Arial" pitchFamily="34" charset="0"/>
              </a:rPr>
              <a:t>Engl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 J Med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 2020;382:266-274.</a:t>
            </a:r>
          </a:p>
        </p:txBody>
      </p:sp>
    </p:spTree>
    <p:extLst>
      <p:ext uri="{BB962C8B-B14F-4D97-AF65-F5344CB8AC3E}">
        <p14:creationId xmlns:p14="http://schemas.microsoft.com/office/powerpoint/2010/main" val="219414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for SUD in Families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Study of 231 adults with substance use disorder, 61 adults without substance use disorder, and 1,267 first-degree relatives</a:t>
            </a:r>
          </a:p>
          <a:p>
            <a:pPr>
              <a:spcBef>
                <a:spcPts val="3000"/>
              </a:spcBef>
            </a:pPr>
            <a:r>
              <a:rPr lang="en-US" sz="2600" dirty="0"/>
              <a:t>Likelihood of first-degree relative having a substance use disorder was </a:t>
            </a:r>
            <a:r>
              <a:rPr lang="en-US" sz="2600" b="1" dirty="0">
                <a:solidFill>
                  <a:srgbClr val="C00000"/>
                </a:solidFill>
              </a:rPr>
              <a:t>8 times greater</a:t>
            </a:r>
          </a:p>
          <a:p>
            <a:pPr>
              <a:spcBef>
                <a:spcPts val="3000"/>
              </a:spcBef>
            </a:pPr>
            <a:r>
              <a:rPr lang="en-US" sz="2600" dirty="0"/>
              <a:t>There was crossover of substances</a:t>
            </a:r>
          </a:p>
          <a:p>
            <a:pPr lvl="1"/>
            <a:r>
              <a:rPr lang="en-US" sz="2200" dirty="0"/>
              <a:t>Among individuals with opioid, cocaine, cannabis, and alcohol use disorders, the most common addiction in a first-degree relative was an </a:t>
            </a:r>
            <a:r>
              <a:rPr lang="en-US" sz="2200" b="1" dirty="0">
                <a:solidFill>
                  <a:srgbClr val="C00000"/>
                </a:solidFill>
              </a:rPr>
              <a:t>alcohol use disorder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6FB7D0-66DA-6C4A-A602-DC3CE97BD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KR </a:t>
            </a:r>
            <a:r>
              <a:rPr lang="en-US" altLang="en-US" sz="1400" dirty="0" err="1">
                <a:latin typeface="Arial" pitchFamily="34" charset="0"/>
                <a:cs typeface="Arial" pitchFamily="34" charset="0"/>
              </a:rPr>
              <a:t>Merikangas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 et al. </a:t>
            </a:r>
            <a:r>
              <a:rPr lang="en-US" altLang="en-US" sz="1400" i="1" dirty="0">
                <a:latin typeface="Arial" pitchFamily="34" charset="0"/>
                <a:cs typeface="Arial" pitchFamily="34" charset="0"/>
              </a:rPr>
              <a:t>Arch Gen Psychiatry.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1998;55:973-9.</a:t>
            </a:r>
          </a:p>
        </p:txBody>
      </p:sp>
    </p:spTree>
    <p:extLst>
      <p:ext uri="{BB962C8B-B14F-4D97-AF65-F5344CB8AC3E}">
        <p14:creationId xmlns:p14="http://schemas.microsoft.com/office/powerpoint/2010/main" val="2135937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Parents and Risk for SUD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6949E9-8586-B545-A81A-7A7E366FF7E7}"/>
              </a:ext>
            </a:extLst>
          </p:cNvPr>
          <p:cNvGrpSpPr/>
          <p:nvPr/>
        </p:nvGrpSpPr>
        <p:grpSpPr>
          <a:xfrm>
            <a:off x="1028699" y="1447800"/>
            <a:ext cx="7086601" cy="4038600"/>
            <a:chOff x="990600" y="1447800"/>
            <a:chExt cx="7086601" cy="4038600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AE541E05-D3C2-634E-A99C-9BCC1BC25C4E}"/>
                </a:ext>
              </a:extLst>
            </p:cNvPr>
            <p:cNvSpPr/>
            <p:nvPr/>
          </p:nvSpPr>
          <p:spPr bwMode="auto">
            <a:xfrm>
              <a:off x="990600" y="1447800"/>
              <a:ext cx="3436183" cy="4038600"/>
            </a:xfrm>
            <a:prstGeom prst="roundRect">
              <a:avLst/>
            </a:prstGeom>
            <a:gradFill>
              <a:gsLst>
                <a:gs pos="0">
                  <a:srgbClr val="DADCFD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defTabSz="914400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</a:pPr>
              <a:r>
                <a:rPr kumimoji="0" lang="en-US" sz="2200" b="1" i="0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Arial" charset="0"/>
                  <a:cs typeface="Arial" charset="0"/>
                </a:rPr>
                <a:t>Genetics / Biology</a:t>
              </a:r>
              <a:endParaRPr lang="en-US" sz="18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marL="520700" lvl="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Genes related to substance use, mental health, novelty/risk seeking</a:t>
              </a:r>
            </a:p>
            <a:p>
              <a:pPr marL="520700" lvl="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Sex</a:t>
              </a:r>
            </a:p>
            <a:p>
              <a:pPr marL="520700" lvl="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Genomic imprinting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Drug receptors (up- and down-regulation)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Neuroplasticity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Drug metabolism</a:t>
              </a:r>
            </a:p>
            <a:p>
              <a:pPr marL="520700" lvl="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endParaRPr lang="en-US" sz="18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marL="520700" lvl="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endParaRPr lang="en-US" sz="18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0499559-3FEA-AE4D-9035-70FE56CF0EB0}"/>
                </a:ext>
              </a:extLst>
            </p:cNvPr>
            <p:cNvSpPr/>
            <p:nvPr/>
          </p:nvSpPr>
          <p:spPr bwMode="auto">
            <a:xfrm>
              <a:off x="4572001" y="1447800"/>
              <a:ext cx="3505200" cy="4030352"/>
            </a:xfrm>
            <a:prstGeom prst="roundRect">
              <a:avLst/>
            </a:prstGeom>
            <a:gradFill>
              <a:gsLst>
                <a:gs pos="0">
                  <a:srgbClr val="BFF7D1"/>
                </a:gs>
                <a:gs pos="100000">
                  <a:srgbClr val="78CF92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R="0" defTabSz="914400" rtl="0" eaLnBrk="0" fontAlgn="base" latinLnBrk="0" hangingPunct="0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</a:pPr>
              <a:r>
                <a:rPr kumimoji="0" lang="en-US" sz="2200" b="1" i="0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Arial" charset="0"/>
                  <a:cs typeface="Arial" charset="0"/>
                </a:rPr>
                <a:t>Environment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Use by family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Attitudes/messaging about substances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Parental monitoring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Limit setting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Parental provision of substances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Stable </a:t>
              </a:r>
              <a:r>
                <a:rPr lang="en-US" sz="1800" i="1" dirty="0">
                  <a:latin typeface="Arial" charset="0"/>
                  <a:ea typeface="Arial" charset="0"/>
                  <a:cs typeface="Arial" charset="0"/>
                </a:rPr>
                <a:t>vs.</a:t>
              </a:r>
              <a:r>
                <a:rPr lang="en-US" sz="1800" dirty="0">
                  <a:latin typeface="Arial" charset="0"/>
                  <a:ea typeface="Arial" charset="0"/>
                  <a:cs typeface="Arial" charset="0"/>
                </a:rPr>
                <a:t> chaotic home environment</a:t>
              </a:r>
            </a:p>
            <a:p>
              <a:pPr marL="520700" indent="-280988" eaLnBrk="0" hangingPunct="0">
                <a:spcBef>
                  <a:spcPts val="400"/>
                </a:spcBef>
                <a:buFont typeface=".AppleSystemUIFont"/>
                <a:buChar char="-"/>
              </a:pPr>
              <a:endParaRPr lang="en-US" sz="18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9600" y="5638959"/>
            <a:ext cx="7924800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charset="0"/>
                <a:ea typeface="Arial" charset="0"/>
                <a:cs typeface="Arial" charset="0"/>
              </a:rPr>
              <a:t>Adapted from: National Institute on Drug Abuse, 2004</a:t>
            </a:r>
          </a:p>
          <a:p>
            <a:pPr algn="r">
              <a:spcBef>
                <a:spcPts val="400"/>
              </a:spcBef>
            </a:pPr>
            <a:r>
              <a:rPr lang="en-US" altLang="en-US" sz="1400" dirty="0" err="1">
                <a:latin typeface="Arial" charset="0"/>
                <a:ea typeface="Arial" charset="0"/>
                <a:cs typeface="Arial" charset="0"/>
              </a:rPr>
              <a:t>Spirito</a:t>
            </a:r>
            <a:r>
              <a:rPr lang="en-US" altLang="en-US" sz="1400" dirty="0">
                <a:latin typeface="Arial" charset="0"/>
                <a:ea typeface="Arial" charset="0"/>
                <a:cs typeface="Arial" charset="0"/>
              </a:rPr>
              <a:t> A, et al. </a:t>
            </a:r>
            <a:r>
              <a:rPr lang="en-US" altLang="en-US" sz="1400" i="1" dirty="0">
                <a:latin typeface="Arial" charset="0"/>
                <a:ea typeface="Arial" charset="0"/>
                <a:cs typeface="Arial" charset="0"/>
              </a:rPr>
              <a:t>J Child </a:t>
            </a:r>
            <a:r>
              <a:rPr lang="en-US" altLang="en-US" sz="1400" i="1" dirty="0" err="1">
                <a:latin typeface="Arial" charset="0"/>
                <a:ea typeface="Arial" charset="0"/>
                <a:cs typeface="Arial" charset="0"/>
              </a:rPr>
              <a:t>Adolesc</a:t>
            </a:r>
            <a:r>
              <a:rPr lang="en-US" altLang="en-US" sz="1400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altLang="en-US" sz="1400" i="1" dirty="0" err="1">
                <a:latin typeface="Arial" charset="0"/>
                <a:ea typeface="Arial" charset="0"/>
                <a:cs typeface="Arial" charset="0"/>
              </a:rPr>
              <a:t>Subst</a:t>
            </a:r>
            <a:r>
              <a:rPr lang="en-US" altLang="en-US" sz="1400" i="1" dirty="0">
                <a:latin typeface="Arial" charset="0"/>
                <a:ea typeface="Arial" charset="0"/>
                <a:cs typeface="Arial" charset="0"/>
              </a:rPr>
              <a:t> Abuse</a:t>
            </a:r>
            <a:r>
              <a:rPr lang="en-US" altLang="en-US" sz="1400" dirty="0">
                <a:latin typeface="Arial" charset="0"/>
                <a:ea typeface="Arial" charset="0"/>
                <a:cs typeface="Arial" charset="0"/>
              </a:rPr>
              <a:t>. 2015;24(5):308-22</a:t>
            </a:r>
          </a:p>
        </p:txBody>
      </p:sp>
    </p:spTree>
    <p:extLst>
      <p:ext uri="{BB962C8B-B14F-4D97-AF65-F5344CB8AC3E}">
        <p14:creationId xmlns:p14="http://schemas.microsoft.com/office/powerpoint/2010/main" val="1479155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Disclosures / Funding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sz="2800" b="1" dirty="0">
                <a:latin typeface="Arial" pitchFamily="34" charset="0"/>
                <a:ea typeface="MS PGothic" pitchFamily="34" charset="-128"/>
              </a:rPr>
              <a:t>Conflict of interest statement:</a:t>
            </a:r>
          </a:p>
          <a:p>
            <a:pPr lvl="1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400" dirty="0">
                <a:latin typeface="Arial" pitchFamily="34" charset="0"/>
                <a:ea typeface="MS PGothic" pitchFamily="34" charset="-128"/>
              </a:rPr>
              <a:t>I have no commercial relationships to disclose</a:t>
            </a:r>
          </a:p>
          <a:p>
            <a:pPr lvl="1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400" dirty="0">
                <a:latin typeface="Arial" pitchFamily="34" charset="0"/>
                <a:ea typeface="MS PGothic" pitchFamily="34" charset="-128"/>
              </a:rPr>
              <a:t>I will not be discussing any unapproved uses of pharmaceuticals or devices</a:t>
            </a:r>
          </a:p>
          <a:p>
            <a:pPr eaLnBrk="1" hangingPunct="1">
              <a:lnSpc>
                <a:spcPct val="90000"/>
              </a:lnSpc>
              <a:spcBef>
                <a:spcPts val="2400"/>
              </a:spcBef>
            </a:pPr>
            <a:r>
              <a:rPr lang="en-US" altLang="en-US" sz="2800" b="1" dirty="0">
                <a:latin typeface="Arial" pitchFamily="34" charset="0"/>
                <a:ea typeface="MS PGothic" pitchFamily="34" charset="-128"/>
              </a:rPr>
              <a:t>Funding Sources:</a:t>
            </a:r>
          </a:p>
          <a:p>
            <a:pPr lvl="1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400" dirty="0">
                <a:latin typeface="Arial" pitchFamily="34" charset="0"/>
                <a:ea typeface="MS PGothic" pitchFamily="34" charset="-128"/>
              </a:rPr>
              <a:t>National Institute on Drug Abuse K23DA045085, K23DA045085-S1, L40DA042434, UM1DA049412, R01DA046527-S1</a:t>
            </a:r>
          </a:p>
          <a:p>
            <a:pPr lvl="1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400" dirty="0">
                <a:latin typeface="Arial" pitchFamily="34" charset="0"/>
                <a:ea typeface="MS PGothic" pitchFamily="34" charset="-128"/>
              </a:rPr>
              <a:t>Thrasher Research Fund Early Career Award</a:t>
            </a:r>
          </a:p>
          <a:p>
            <a:pPr lvl="1"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en-US" sz="2400" dirty="0">
                <a:latin typeface="Arial" pitchFamily="34" charset="0"/>
                <a:ea typeface="MS PGothic" pitchFamily="34" charset="-128"/>
              </a:rPr>
              <a:t>Academic Pediatric Association Young Investigator Award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308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96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Part 3: </a:t>
            </a:r>
            <a:br>
              <a:rPr lang="en-US" sz="3600" dirty="0"/>
            </a:br>
            <a:r>
              <a:rPr lang="en-US" sz="3600" dirty="0"/>
              <a:t>Opportunities for Family Intervention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68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/>
              <a:t>Adolescence: A Time to Intervene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Substance use (including heavy substance use) typically begins during adolescence…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4DB776-194B-D54E-A8AD-0F0B5B5FE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638959"/>
            <a:ext cx="7924800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sz="1400" dirty="0">
                <a:latin typeface="Arial" charset="0"/>
                <a:cs typeface="Arial" charset="0"/>
              </a:rPr>
              <a:t>National Institute on Alcohol Abuse and Alcoholism, 2009</a:t>
            </a:r>
          </a:p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charset="0"/>
                <a:cs typeface="Arial" charset="0"/>
              </a:rPr>
              <a:t>Treatment Episode Data Set, 2017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99" y="2021511"/>
            <a:ext cx="4648201" cy="354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91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Developmental Condition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Brain development:</a:t>
            </a:r>
          </a:p>
          <a:p>
            <a:pPr lvl="1"/>
            <a:r>
              <a:rPr lang="en-US" sz="2000" dirty="0"/>
              <a:t>Reward system </a:t>
            </a:r>
            <a:r>
              <a:rPr lang="en-US" sz="2000" i="1" dirty="0"/>
              <a:t>developed </a:t>
            </a:r>
            <a:r>
              <a:rPr lang="en-US" sz="2000" dirty="0"/>
              <a:t>(e.g., nucleus </a:t>
            </a:r>
            <a:r>
              <a:rPr lang="en-US" sz="2000" dirty="0" err="1"/>
              <a:t>accumbens</a:t>
            </a:r>
            <a:r>
              <a:rPr lang="en-US" sz="2000" dirty="0"/>
              <a:t>), and planning centers </a:t>
            </a:r>
            <a:r>
              <a:rPr lang="en-US" sz="2000" i="1" dirty="0"/>
              <a:t>developing </a:t>
            </a:r>
            <a:r>
              <a:rPr lang="en-US" sz="2000" dirty="0"/>
              <a:t>(e.g., prefrontal cortex)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Social development</a:t>
            </a:r>
          </a:p>
          <a:p>
            <a:pPr lvl="1"/>
            <a:r>
              <a:rPr lang="en-US" sz="2000" dirty="0"/>
              <a:t>Coping skills, interpersonal relationships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5105400" y="3566024"/>
            <a:ext cx="3429000" cy="2301375"/>
          </a:xfrm>
          <a:prstGeom prst="roundRect">
            <a:avLst/>
          </a:prstGeom>
          <a:gradFill>
            <a:gsLst>
              <a:gs pos="0">
                <a:srgbClr val="F9CD9A"/>
              </a:gs>
              <a:gs pos="100000">
                <a:srgbClr val="FF9933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The fact that this development is not yet complete means 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youth</a:t>
            </a:r>
            <a:r>
              <a:rPr kumimoji="0" 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 are </a:t>
            </a:r>
            <a:r>
              <a:rPr kumimoji="0" lang="en-US" sz="17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" charset="0"/>
                <a:cs typeface="Arial" charset="0"/>
              </a:rPr>
              <a:t>at risk</a:t>
            </a:r>
            <a:endParaRPr kumimoji="0" lang="en-US" sz="17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285750" marR="0" indent="-2857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Substance use during this critical time may permanently alter processes</a:t>
            </a:r>
            <a:endParaRPr kumimoji="0" lang="en-US" sz="1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23277" y="3566024"/>
            <a:ext cx="1600200" cy="1249951"/>
          </a:xfrm>
          <a:prstGeom prst="rect">
            <a:avLst/>
          </a:prstGeom>
          <a:gradFill>
            <a:gsLst>
              <a:gs pos="0">
                <a:schemeClr val="accent5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 i="1" dirty="0">
                <a:solidFill>
                  <a:srgbClr val="C00000"/>
                </a:solidFill>
                <a:latin typeface="+mj-lt"/>
                <a:ea typeface="Osaka" pitchFamily="-64" charset="-128"/>
                <a:cs typeface="Osaka" pitchFamily="-64" charset="-128"/>
              </a:rPr>
              <a:t>Gas Pedal:</a:t>
            </a:r>
            <a:endParaRPr kumimoji="0" lang="en-US" sz="1800" b="1" i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j-lt"/>
              <a:ea typeface="Osaka" pitchFamily="-64" charset="-128"/>
              <a:cs typeface="Osaka" pitchFamily="-6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Osaka" pitchFamily="-64" charset="-128"/>
                <a:cs typeface="Osaka" pitchFamily="-64" charset="-128"/>
              </a:rPr>
              <a:t>Reward System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871177" y="3566024"/>
            <a:ext cx="1600200" cy="1249951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Osaka" pitchFamily="-64" charset="-128"/>
                <a:cs typeface="Osaka" pitchFamily="-64" charset="-128"/>
              </a:rPr>
              <a:t>Brake: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Osaka" pitchFamily="-64" charset="-128"/>
                <a:cs typeface="Osaka" pitchFamily="-64" charset="-128"/>
              </a:rPr>
              <a:t>Planning Centers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623277" y="4976192"/>
            <a:ext cx="3848100" cy="533400"/>
          </a:xfrm>
          <a:prstGeom prst="rightArrow">
            <a:avLst/>
          </a:prstGeom>
          <a:gradFill>
            <a:gsLst>
              <a:gs pos="0">
                <a:srgbClr val="FF5050"/>
              </a:gs>
              <a:gs pos="100000">
                <a:srgbClr val="C00000"/>
              </a:gs>
            </a:gsLst>
            <a:lin ang="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Osaka" pitchFamily="-64" charset="-128"/>
                <a:cs typeface="Osaka" pitchFamily="-64" charset="-128"/>
              </a:rPr>
              <a:t>Adolescent / Young Adult Development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375877" y="4191000"/>
            <a:ext cx="381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2838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B3DA6-C89E-2040-AC78-ECA2CA867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The Goal: Delaying Onset of Use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E3C9A0-EAA1-9C46-8EFD-FE4EB3EE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Source: 2001-2002 National Epidemiologic Survey on Alcohol and Related Conditions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A71DA4-412B-B849-ACBF-762F5FEC3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143000"/>
            <a:ext cx="5334000" cy="422275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 bwMode="auto">
          <a:xfrm>
            <a:off x="3475890" y="2239110"/>
            <a:ext cx="194994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5410200" y="2239110"/>
            <a:ext cx="0" cy="12660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/>
          </a:ln>
          <a:effectLst/>
        </p:spPr>
      </p:cxnSp>
      <p:sp>
        <p:nvSpPr>
          <p:cNvPr id="10" name="Oval 9"/>
          <p:cNvSpPr/>
          <p:nvPr/>
        </p:nvSpPr>
        <p:spPr bwMode="auto">
          <a:xfrm>
            <a:off x="3276600" y="2172675"/>
            <a:ext cx="152400" cy="1524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334000" y="3573830"/>
            <a:ext cx="152400" cy="1524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73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of Family Talk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b="1" dirty="0">
                <a:solidFill>
                  <a:srgbClr val="C00000"/>
                </a:solidFill>
              </a:rPr>
              <a:t>Educate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parents and children about substance use and resiliency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Instill hope in families struggling with substance use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Help family members talk about substance use and create a shared family substance use narrative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Maximize current family assets and build </a:t>
            </a:r>
            <a:r>
              <a:rPr lang="en-US" sz="2400" b="1" dirty="0">
                <a:solidFill>
                  <a:srgbClr val="C00000"/>
                </a:solidFill>
              </a:rPr>
              <a:t>resiliency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Strengthen coping skills such as </a:t>
            </a:r>
            <a:r>
              <a:rPr lang="en-US" sz="2400" b="1" dirty="0">
                <a:solidFill>
                  <a:srgbClr val="C00000"/>
                </a:solidFill>
              </a:rPr>
              <a:t>communication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and </a:t>
            </a:r>
            <a:r>
              <a:rPr lang="en-US" sz="2400" b="1" dirty="0">
                <a:solidFill>
                  <a:srgbClr val="C00000"/>
                </a:solidFill>
              </a:rPr>
              <a:t>problem-solving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Address any existing child problems</a:t>
            </a: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400" dirty="0"/>
              <a:t>Help families plan for the future and prevent the onset of difficulties in the children</a:t>
            </a:r>
          </a:p>
        </p:txBody>
      </p:sp>
    </p:spTree>
    <p:extLst>
      <p:ext uri="{BB962C8B-B14F-4D97-AF65-F5344CB8AC3E}">
        <p14:creationId xmlns:p14="http://schemas.microsoft.com/office/powerpoint/2010/main" val="1844556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700" dirty="0"/>
              <a:t>Substance Use Protective Factors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3007884"/>
              </p:ext>
            </p:extLst>
          </p:nvPr>
        </p:nvGraphicFramePr>
        <p:xfrm>
          <a:off x="685800" y="990600"/>
          <a:ext cx="7772400" cy="41909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167">
                <a:tc>
                  <a:txBody>
                    <a:bodyPr/>
                    <a:lstStyle/>
                    <a:p>
                      <a:r>
                        <a:rPr lang="en-US" sz="1600" dirty="0"/>
                        <a:t>Protective Factors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Family Talk</a:t>
                      </a:r>
                      <a:r>
                        <a:rPr lang="en-US" sz="1600" baseline="0" dirty="0"/>
                        <a:t> Opportunities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167">
                <a:tc>
                  <a:txBody>
                    <a:bodyPr/>
                    <a:lstStyle/>
                    <a:p>
                      <a:r>
                        <a:rPr lang="en-US" sz="1600" dirty="0"/>
                        <a:t>Strong and positive family bonds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R, 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776">
                <a:tc>
                  <a:txBody>
                    <a:bodyPr/>
                    <a:lstStyle/>
                    <a:p>
                      <a:r>
                        <a:rPr lang="en-US" sz="1600" dirty="0"/>
                        <a:t>Parental</a:t>
                      </a:r>
                      <a:r>
                        <a:rPr lang="en-US" sz="1600" baseline="0" dirty="0"/>
                        <a:t> monitoring of children’s activities and peers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E, C, 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0835">
                <a:tc>
                  <a:txBody>
                    <a:bodyPr/>
                    <a:lstStyle/>
                    <a:p>
                      <a:r>
                        <a:rPr lang="en-US" sz="1600" dirty="0"/>
                        <a:t>Clear rules of conduct that are consistently enforced within the family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E, C, 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776">
                <a:tc>
                  <a:txBody>
                    <a:bodyPr/>
                    <a:lstStyle/>
                    <a:p>
                      <a:r>
                        <a:rPr lang="en-US" sz="1600" dirty="0"/>
                        <a:t>Involvement of parents in the lives of their children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R, C,</a:t>
                      </a:r>
                      <a:r>
                        <a:rPr lang="en-US" sz="1600" baseline="0" dirty="0"/>
                        <a:t> P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7502">
                <a:tc>
                  <a:txBody>
                    <a:bodyPr/>
                    <a:lstStyle/>
                    <a:p>
                      <a:r>
                        <a:rPr lang="en-US" sz="1600" dirty="0"/>
                        <a:t>Success in school performance; strong bonds with institutions, such as school and religious organizations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R, 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4776">
                <a:tc>
                  <a:txBody>
                    <a:bodyPr/>
                    <a:lstStyle/>
                    <a:p>
                      <a:r>
                        <a:rPr lang="en-US" sz="1600" dirty="0"/>
                        <a:t>Adoption of conventional norms about drug 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E, R,</a:t>
                      </a:r>
                      <a:r>
                        <a:rPr lang="en-US" sz="1600" baseline="0" dirty="0"/>
                        <a:t> C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FE3C9A0-EAA1-9C46-8EFD-FE4EB3EE5B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0" y="5486400"/>
            <a:ext cx="6477000" cy="30777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ctr">
              <a:spcBef>
                <a:spcPts val="400"/>
              </a:spcBef>
            </a:pPr>
            <a:r>
              <a:rPr lang="en-US" alt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= Education, </a:t>
            </a:r>
            <a:r>
              <a:rPr lang="en-US" alt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 = Resiliency,</a:t>
            </a:r>
            <a:r>
              <a:rPr lang="en-US" altLang="en-US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altLang="en-US" sz="1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= Communication, </a:t>
            </a:r>
            <a:r>
              <a:rPr lang="en-US" altLang="en-US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 = Problem-Solving</a:t>
            </a:r>
          </a:p>
        </p:txBody>
      </p:sp>
    </p:spTree>
    <p:extLst>
      <p:ext uri="{BB962C8B-B14F-4D97-AF65-F5344CB8AC3E}">
        <p14:creationId xmlns:p14="http://schemas.microsoft.com/office/powerpoint/2010/main" val="8683707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en-US" sz="2100" dirty="0"/>
              <a:t>Funding support from National Institute on Drug Abuse, Thrasher Research Fund, Academic Pediatric Association, Division of General Pediatrics at Boston University School of Medicine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2247900" y="3429000"/>
            <a:ext cx="4648200" cy="1371600"/>
          </a:xfrm>
          <a:prstGeom prst="roundRect">
            <a:avLst/>
          </a:prstGeom>
          <a:gradFill flip="none" rotWithShape="1">
            <a:gsLst>
              <a:gs pos="0">
                <a:srgbClr val="E5F6F9"/>
              </a:gs>
              <a:gs pos="100000">
                <a:schemeClr val="accent1">
                  <a:lumMod val="90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>
              <a:spcBef>
                <a:spcPts val="200"/>
              </a:spcBef>
            </a:pP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Email: </a:t>
            </a:r>
            <a:r>
              <a:rPr lang="en-US" altLang="en-US" sz="2000" dirty="0" err="1">
                <a:latin typeface="Arial" pitchFamily="34" charset="0"/>
              </a:rPr>
              <a:t>scott.hadland@bmc.org</a:t>
            </a:r>
            <a:endParaRPr lang="en-US" altLang="en-US" sz="2000" dirty="0">
              <a:latin typeface="Arial" pitchFamily="34" charset="0"/>
            </a:endParaRPr>
          </a:p>
          <a:p>
            <a:pPr marL="285750">
              <a:spcBef>
                <a:spcPts val="200"/>
              </a:spcBef>
            </a:pPr>
            <a:r>
              <a:rPr lang="en-US" altLang="en-US" sz="2000" b="1" dirty="0">
                <a:latin typeface="Arial" pitchFamily="34" charset="0"/>
              </a:rPr>
              <a:t>Twitter: </a:t>
            </a:r>
            <a:r>
              <a:rPr lang="en-US" altLang="en-US" sz="2000" dirty="0">
                <a:latin typeface="Arial" pitchFamily="34" charset="0"/>
              </a:rPr>
              <a:t>@</a:t>
            </a:r>
            <a:r>
              <a:rPr lang="en-US" altLang="en-US" sz="2000" dirty="0" err="1">
                <a:latin typeface="Arial" pitchFamily="34" charset="0"/>
              </a:rPr>
              <a:t>DrScottHadland</a:t>
            </a:r>
            <a:endParaRPr lang="en-US" altLang="en-US" sz="20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6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4294967295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8" y="381000"/>
            <a:ext cx="9144828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-828" y="0"/>
            <a:ext cx="9144000" cy="381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Osaka" pitchFamily="-64" charset="-128"/>
              <a:cs typeface="Osaka" pitchFamily="-6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52400" y="603003"/>
            <a:ext cx="4572000" cy="5645397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eaLnBrk="0" hangingPunct="0"/>
            <a:r>
              <a:rPr lang="en-US" sz="1800" i="1" dirty="0">
                <a:solidFill>
                  <a:srgbClr val="000000"/>
                </a:solidFill>
                <a:latin typeface="Arial"/>
                <a:ea typeface="Osaka" pitchFamily="-64" charset="-128"/>
                <a:cs typeface="Osaka" pitchFamily="-64" charset="-128"/>
              </a:rPr>
              <a:t>By the end of the module, learners will:</a:t>
            </a:r>
            <a:endParaRPr lang="en-US" sz="1800" dirty="0">
              <a:solidFill>
                <a:srgbClr val="000000"/>
              </a:solidFill>
              <a:latin typeface="Arial"/>
              <a:ea typeface="Osaka" pitchFamily="-64" charset="-128"/>
              <a:cs typeface="Osaka" pitchFamily="-64" charset="-128"/>
            </a:endParaRPr>
          </a:p>
          <a:p>
            <a:pPr marL="349250" lvl="0" indent="-349250" eaLnBrk="0" hangingPunct="0">
              <a:spcBef>
                <a:spcPts val="2000"/>
              </a:spcBef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Arial"/>
                <a:ea typeface="Osaka" pitchFamily="-64" charset="-128"/>
                <a:cs typeface="Osaka" pitchFamily="-64" charset="-128"/>
              </a:rPr>
              <a:t>Describe the overall patterns of substance use among youth in the US;</a:t>
            </a:r>
          </a:p>
          <a:p>
            <a:pPr marL="349250" lvl="0" indent="-349250" eaLnBrk="0" hangingPunct="0">
              <a:spcBef>
                <a:spcPts val="2000"/>
              </a:spcBef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Arial"/>
                <a:ea typeface="Osaka" pitchFamily="-64" charset="-128"/>
                <a:cs typeface="Osaka" pitchFamily="-64" charset="-128"/>
              </a:rPr>
              <a:t>Recognize the links between parental and youth substance use disorders, including those attributable to genetics and environment; and</a:t>
            </a:r>
          </a:p>
          <a:p>
            <a:pPr marL="349250" lvl="0" indent="-349250" eaLnBrk="0" hangingPunct="0">
              <a:spcBef>
                <a:spcPts val="2000"/>
              </a:spcBef>
              <a:buFont typeface="+mj-lt"/>
              <a:buAutoNum type="arabicPeriod"/>
            </a:pPr>
            <a:r>
              <a:rPr lang="en-US" sz="2000" dirty="0">
                <a:solidFill>
                  <a:srgbClr val="000000"/>
                </a:solidFill>
                <a:latin typeface="Arial"/>
                <a:ea typeface="Osaka" pitchFamily="-64" charset="-128"/>
                <a:cs typeface="Osaka" pitchFamily="-64" charset="-128"/>
              </a:rPr>
              <a:t>Identify opportunities to prevent the development of substance use disorder among young people by intervening with families.</a:t>
            </a:r>
          </a:p>
        </p:txBody>
      </p:sp>
    </p:spTree>
    <p:extLst>
      <p:ext uri="{BB962C8B-B14F-4D97-AF65-F5344CB8AC3E}">
        <p14:creationId xmlns:p14="http://schemas.microsoft.com/office/powerpoint/2010/main" val="255237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96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/>
              <a:t>Part 1: </a:t>
            </a:r>
            <a:br>
              <a:rPr lang="en-US" sz="3600" dirty="0"/>
            </a:br>
            <a:r>
              <a:rPr lang="en-US" sz="3600" dirty="0"/>
              <a:t>Youth Patterns of Substance Use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4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E9E97-A7DD-CF45-98C2-C5597B5BC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Teen Substance Use: Why Care?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21B261-D481-6647-82CF-62DD2392B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7564"/>
            <a:ext cx="7924800" cy="44228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A6C436-A0FE-F64A-A87F-85D298F73FA3}"/>
              </a:ext>
            </a:extLst>
          </p:cNvPr>
          <p:cNvSpPr txBox="1"/>
          <p:nvPr/>
        </p:nvSpPr>
        <p:spPr>
          <a:xfrm>
            <a:off x="609600" y="5889824"/>
            <a:ext cx="79248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400" dirty="0">
                <a:latin typeface="Arial"/>
                <a:cs typeface="Arial"/>
              </a:rPr>
              <a:t>Curtin SC et al. National Center for Health Statistics, 2018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72CA57D-9C6A-7047-BF81-C1F2A90134A4}"/>
              </a:ext>
            </a:extLst>
          </p:cNvPr>
          <p:cNvSpPr/>
          <p:nvPr/>
        </p:nvSpPr>
        <p:spPr bwMode="auto">
          <a:xfrm>
            <a:off x="5486400" y="1085635"/>
            <a:ext cx="2819400" cy="1188642"/>
          </a:xfrm>
          <a:prstGeom prst="roundRect">
            <a:avLst/>
          </a:prstGeom>
          <a:gradFill>
            <a:gsLst>
              <a:gs pos="0">
                <a:srgbClr val="F9CD9A"/>
              </a:gs>
              <a:gs pos="100000">
                <a:srgbClr val="FF9933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 Leading Causes of Death among Adolescents (per 100,000):</a:t>
            </a:r>
          </a:p>
          <a:p>
            <a:pPr marL="342900" indent="-225425">
              <a:spcBef>
                <a:spcPts val="200"/>
              </a:spcBef>
              <a:buAutoNum type="arabicPeriod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Motor vehicle crashes (12.4)</a:t>
            </a:r>
          </a:p>
          <a:p>
            <a:pPr marL="342900" indent="-225425">
              <a:spcBef>
                <a:spcPts val="200"/>
              </a:spcBef>
              <a:buAutoNum type="arabicPeriod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Suicide (10.0)</a:t>
            </a:r>
          </a:p>
          <a:p>
            <a:pPr marL="342900" indent="-225425">
              <a:spcBef>
                <a:spcPts val="200"/>
              </a:spcBef>
              <a:buAutoNum type="arabicPeriod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Homicide (8.6)</a:t>
            </a:r>
          </a:p>
        </p:txBody>
      </p:sp>
    </p:spTree>
    <p:extLst>
      <p:ext uri="{BB962C8B-B14F-4D97-AF65-F5344CB8AC3E}">
        <p14:creationId xmlns:p14="http://schemas.microsoft.com/office/powerpoint/2010/main" val="105079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190CF-DFB1-9844-B5D6-B98BCBB2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6E418D-936B-0348-B5EA-EABA26588A1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700" y="990600"/>
            <a:ext cx="6324600" cy="47098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4DB776-194B-D54E-A8AD-0F0B5B5FE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sz="1400" i="1" dirty="0">
                <a:latin typeface="Arial" charset="0"/>
                <a:cs typeface="Arial" charset="0"/>
              </a:rPr>
              <a:t>Monitoring the Future 2018</a:t>
            </a:r>
            <a:r>
              <a:rPr lang="en-US" sz="1400" dirty="0">
                <a:latin typeface="Arial" charset="0"/>
                <a:cs typeface="Arial" charset="0"/>
              </a:rPr>
              <a:t>, University of Michigan, 2018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09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BAFB0-1D48-1649-990D-B8347AEB8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Binge Drinking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70F01B-079A-9F40-A9F3-EF4D6BF1B63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1447800"/>
            <a:ext cx="4432062" cy="411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2A9584-8CD4-9046-9DA7-4281464DACCC}"/>
              </a:ext>
            </a:extLst>
          </p:cNvPr>
          <p:cNvSpPr txBox="1"/>
          <p:nvPr/>
        </p:nvSpPr>
        <p:spPr>
          <a:xfrm>
            <a:off x="533400" y="1066800"/>
            <a:ext cx="4783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who had ≥5 drinks in a row in past 2 weeks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40FA1E-7B95-9E43-889D-CD2A815D3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sz="1400" i="1" dirty="0">
                <a:latin typeface="Arial" charset="0"/>
                <a:cs typeface="Arial" charset="0"/>
              </a:rPr>
              <a:t>Monitoring the Future 2018</a:t>
            </a:r>
            <a:r>
              <a:rPr lang="en-US" sz="1400" dirty="0">
                <a:latin typeface="Arial" charset="0"/>
                <a:cs typeface="Arial" charset="0"/>
              </a:rPr>
              <a:t>, University of Michigan, 2018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72CA57D-9C6A-7047-BF81-C1F2A90134A4}"/>
              </a:ext>
            </a:extLst>
          </p:cNvPr>
          <p:cNvSpPr/>
          <p:nvPr/>
        </p:nvSpPr>
        <p:spPr bwMode="auto">
          <a:xfrm>
            <a:off x="5130800" y="1748452"/>
            <a:ext cx="3098800" cy="3280748"/>
          </a:xfrm>
          <a:prstGeom prst="roundRect">
            <a:avLst/>
          </a:prstGeom>
          <a:gradFill>
            <a:gsLst>
              <a:gs pos="0">
                <a:srgbClr val="F9CD9A"/>
              </a:gs>
              <a:gs pos="100000">
                <a:srgbClr val="FF9933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800" i="1" dirty="0">
                <a:latin typeface="Arial" panose="020B0604020202020204" pitchFamily="34" charset="0"/>
                <a:cs typeface="Arial" panose="020B0604020202020204" pitchFamily="34" charset="0"/>
              </a:rPr>
              <a:t>However, in recent years, decline in binge drinking has slowed among…</a:t>
            </a:r>
          </a:p>
          <a:p>
            <a:pPr marL="288925" lvl="1" indent="-227013">
              <a:spcBef>
                <a:spcPts val="1200"/>
              </a:spcBef>
              <a:buFont typeface="System Font Regular"/>
              <a:buChar char="-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Girls</a:t>
            </a:r>
          </a:p>
          <a:p>
            <a:pPr marL="288925" lvl="1" indent="-227013">
              <a:spcBef>
                <a:spcPts val="1200"/>
              </a:spcBef>
              <a:buFont typeface="System Font Regular"/>
              <a:buChar char="-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Black adolescents</a:t>
            </a:r>
          </a:p>
          <a:p>
            <a:pPr marL="288925" lvl="1" indent="-227013">
              <a:spcBef>
                <a:spcPts val="1200"/>
              </a:spcBef>
              <a:buFont typeface="System Font Regular"/>
              <a:buChar char="-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Adolescents from low socioeconomic backgrounds</a:t>
            </a:r>
          </a:p>
        </p:txBody>
      </p:sp>
    </p:spTree>
    <p:extLst>
      <p:ext uri="{BB962C8B-B14F-4D97-AF65-F5344CB8AC3E}">
        <p14:creationId xmlns:p14="http://schemas.microsoft.com/office/powerpoint/2010/main" val="425527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615DB-2D69-9946-A5F5-67108B45D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Marijuana Perceptions &amp; Use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B7B17-0381-F14C-9547-8340BBC658A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311" y="990600"/>
            <a:ext cx="6259377" cy="46372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E93DEE-AA68-9A4B-B4C1-7682FBDF16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905698"/>
            <a:ext cx="7924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pPr algn="r">
              <a:spcBef>
                <a:spcPts val="400"/>
              </a:spcBef>
            </a:pPr>
            <a:r>
              <a:rPr lang="en-US" sz="1400" i="1" dirty="0">
                <a:latin typeface="Arial" charset="0"/>
                <a:cs typeface="Arial" charset="0"/>
              </a:rPr>
              <a:t>Monitoring the Future 2018</a:t>
            </a:r>
            <a:r>
              <a:rPr lang="en-US" sz="1400" dirty="0">
                <a:latin typeface="Arial" charset="0"/>
                <a:cs typeface="Arial" charset="0"/>
              </a:rPr>
              <a:t>, University of Michigan, 2018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449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/>
              <a:t>What Are Potential Health Risks?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400" b="1" dirty="0"/>
              <a:t>Double the odds </a:t>
            </a:r>
            <a:r>
              <a:rPr lang="en-US" sz="2400" dirty="0"/>
              <a:t>of motor vehicle accident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No cardiovascular or lung effects among youth</a:t>
            </a:r>
            <a:r>
              <a:rPr lang="mr-IN" sz="2400" dirty="0"/>
              <a:t>…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dirty="0"/>
              <a:t>But, some concerning data on immediate effects on:</a:t>
            </a:r>
          </a:p>
          <a:p>
            <a:pPr lvl="1"/>
            <a:r>
              <a:rPr lang="en-US" sz="2000" dirty="0"/>
              <a:t>Male sexual function</a:t>
            </a:r>
          </a:p>
          <a:p>
            <a:pPr lvl="1"/>
            <a:r>
              <a:rPr lang="en-US" sz="2000" dirty="0"/>
              <a:t>Gastrointestinal function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Numerous studies showing brain structure and function changes, with poorer IQ attainment among individuals who used heavily as adolescents</a:t>
            </a:r>
            <a:endParaRPr lang="en-US" sz="2400" b="1" dirty="0"/>
          </a:p>
          <a:p>
            <a:pPr>
              <a:spcBef>
                <a:spcPts val="1200"/>
              </a:spcBef>
            </a:pPr>
            <a:r>
              <a:rPr lang="en-US" sz="2400" dirty="0"/>
              <a:t>Multiple emerging studies showing links with </a:t>
            </a:r>
            <a:r>
              <a:rPr lang="en-US" sz="2400" b="1" dirty="0"/>
              <a:t>depression, anxiety</a:t>
            </a:r>
            <a:r>
              <a:rPr lang="en-US" sz="2400" dirty="0"/>
              <a:t> following heavy use during adolescence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889824"/>
            <a:ext cx="79248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400" dirty="0">
                <a:latin typeface="Arial"/>
                <a:cs typeface="Arial"/>
              </a:rPr>
              <a:t>W Hall &amp; L </a:t>
            </a:r>
            <a:r>
              <a:rPr lang="en-US" sz="1400" dirty="0" err="1">
                <a:latin typeface="Arial"/>
                <a:cs typeface="Arial"/>
              </a:rPr>
              <a:t>Degenhardt</a:t>
            </a:r>
            <a:r>
              <a:rPr lang="en-US" sz="1400" dirty="0">
                <a:latin typeface="Arial"/>
                <a:cs typeface="Arial"/>
              </a:rPr>
              <a:t>. </a:t>
            </a:r>
            <a:r>
              <a:rPr lang="en-US" sz="1400" i="1" dirty="0">
                <a:latin typeface="Arial"/>
                <a:cs typeface="Arial"/>
              </a:rPr>
              <a:t>Lancet</a:t>
            </a:r>
            <a:r>
              <a:rPr lang="en-US" sz="1400" dirty="0">
                <a:latin typeface="Arial"/>
                <a:cs typeface="Arial"/>
              </a:rPr>
              <a:t>, 2009;374(9698):1383-91</a:t>
            </a:r>
          </a:p>
        </p:txBody>
      </p:sp>
    </p:spTree>
    <p:extLst>
      <p:ext uri="{BB962C8B-B14F-4D97-AF65-F5344CB8AC3E}">
        <p14:creationId xmlns:p14="http://schemas.microsoft.com/office/powerpoint/2010/main" val="280033658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Osaka"/>
        <a:cs typeface="Osaka"/>
      </a:majorFont>
      <a:minorFont>
        <a:latin typeface="Arial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Osaka" pitchFamily="-64" charset="-128"/>
            <a:cs typeface="Osaka" pitchFamily="-6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2004:Templates:Presentations:Designs:Blank Presentation</Template>
  <TotalTime>10960</TotalTime>
  <Words>1371</Words>
  <Application>Microsoft Macintosh PowerPoint</Application>
  <PresentationFormat>On-screen Show (4:3)</PresentationFormat>
  <Paragraphs>175</Paragraphs>
  <Slides>26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.AppleSystemUIFont</vt:lpstr>
      <vt:lpstr>Arial</vt:lpstr>
      <vt:lpstr>System Font Regular</vt:lpstr>
      <vt:lpstr>Times</vt:lpstr>
      <vt:lpstr>Wingdings</vt:lpstr>
      <vt:lpstr>Blank Presentation</vt:lpstr>
      <vt:lpstr>Substance Use and the Family</vt:lpstr>
      <vt:lpstr>Disclosures / Funding Source</vt:lpstr>
      <vt:lpstr>PowerPoint Presentation</vt:lpstr>
      <vt:lpstr>Part 1:  Youth Patterns of Substance Use</vt:lpstr>
      <vt:lpstr>Teen Substance Use: Why Care?</vt:lpstr>
      <vt:lpstr>An Overview</vt:lpstr>
      <vt:lpstr>Binge Drinking</vt:lpstr>
      <vt:lpstr>Marijuana Perceptions &amp; Use</vt:lpstr>
      <vt:lpstr>What Are Potential Health Risks?</vt:lpstr>
      <vt:lpstr>Misuse of Prescription Opioids</vt:lpstr>
      <vt:lpstr>Trends in Teen Overdose Deaths</vt:lpstr>
      <vt:lpstr>Trends in Opioid Use Disorder</vt:lpstr>
      <vt:lpstr>Take-Home Points</vt:lpstr>
      <vt:lpstr>Part 2:  Addiction and Families</vt:lpstr>
      <vt:lpstr>“Addiction”: Substance Use Disorder</vt:lpstr>
      <vt:lpstr>Co-Occurring Concerns</vt:lpstr>
      <vt:lpstr>Life Course &amp; Substance Use</vt:lpstr>
      <vt:lpstr>Risk for SUD in Families</vt:lpstr>
      <vt:lpstr>Parents and Risk for SUD</vt:lpstr>
      <vt:lpstr>Part 3:  Opportunities for Family Intervention</vt:lpstr>
      <vt:lpstr>Adolescence: A Time to Intervene</vt:lpstr>
      <vt:lpstr>A Developmental Condition</vt:lpstr>
      <vt:lpstr>The Goal: Delaying Onset of Use</vt:lpstr>
      <vt:lpstr>Goals of Family Talk</vt:lpstr>
      <vt:lpstr>Substance Use Protective Factors</vt:lpstr>
      <vt:lpstr>Thank You!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Hadland, Scott E</cp:lastModifiedBy>
  <cp:revision>2680</cp:revision>
  <cp:lastPrinted>2014-03-07T22:37:46Z</cp:lastPrinted>
  <dcterms:created xsi:type="dcterms:W3CDTF">2008-01-28T19:49:47Z</dcterms:created>
  <dcterms:modified xsi:type="dcterms:W3CDTF">2020-01-23T15:09:06Z</dcterms:modified>
</cp:coreProperties>
</file>